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04"/>
  </p:notesMasterIdLst>
  <p:sldIdLst>
    <p:sldId id="287" r:id="rId2"/>
    <p:sldId id="288" r:id="rId3"/>
    <p:sldId id="289" r:id="rId4"/>
    <p:sldId id="265" r:id="rId5"/>
    <p:sldId id="321" r:id="rId6"/>
    <p:sldId id="266" r:id="rId7"/>
    <p:sldId id="322" r:id="rId8"/>
    <p:sldId id="290" r:id="rId9"/>
    <p:sldId id="323" r:id="rId10"/>
    <p:sldId id="267" r:id="rId11"/>
    <p:sldId id="324" r:id="rId12"/>
    <p:sldId id="325" r:id="rId13"/>
    <p:sldId id="291" r:id="rId14"/>
    <p:sldId id="268" r:id="rId15"/>
    <p:sldId id="326" r:id="rId16"/>
    <p:sldId id="292" r:id="rId17"/>
    <p:sldId id="327" r:id="rId18"/>
    <p:sldId id="293" r:id="rId19"/>
    <p:sldId id="328" r:id="rId20"/>
    <p:sldId id="294" r:id="rId21"/>
    <p:sldId id="269" r:id="rId22"/>
    <p:sldId id="329" r:id="rId23"/>
    <p:sldId id="295" r:id="rId24"/>
    <p:sldId id="330" r:id="rId25"/>
    <p:sldId id="270" r:id="rId26"/>
    <p:sldId id="331" r:id="rId27"/>
    <p:sldId id="296" r:id="rId28"/>
    <p:sldId id="297" r:id="rId29"/>
    <p:sldId id="271" r:id="rId30"/>
    <p:sldId id="332" r:id="rId31"/>
    <p:sldId id="333" r:id="rId32"/>
    <p:sldId id="298" r:id="rId33"/>
    <p:sldId id="334" r:id="rId34"/>
    <p:sldId id="273" r:id="rId35"/>
    <p:sldId id="335" r:id="rId36"/>
    <p:sldId id="300" r:id="rId37"/>
    <p:sldId id="336" r:id="rId38"/>
    <p:sldId id="299" r:id="rId39"/>
    <p:sldId id="337" r:id="rId40"/>
    <p:sldId id="301" r:id="rId41"/>
    <p:sldId id="338" r:id="rId42"/>
    <p:sldId id="274" r:id="rId43"/>
    <p:sldId id="339" r:id="rId44"/>
    <p:sldId id="281" r:id="rId45"/>
    <p:sldId id="340" r:id="rId46"/>
    <p:sldId id="303" r:id="rId47"/>
    <p:sldId id="341" r:id="rId48"/>
    <p:sldId id="302" r:id="rId49"/>
    <p:sldId id="342" r:id="rId50"/>
    <p:sldId id="304" r:id="rId51"/>
    <p:sldId id="282" r:id="rId52"/>
    <p:sldId id="343" r:id="rId53"/>
    <p:sldId id="283" r:id="rId54"/>
    <p:sldId id="344" r:id="rId55"/>
    <p:sldId id="305" r:id="rId56"/>
    <p:sldId id="345" r:id="rId57"/>
    <p:sldId id="306" r:id="rId58"/>
    <p:sldId id="346" r:id="rId59"/>
    <p:sldId id="284" r:id="rId60"/>
    <p:sldId id="256" r:id="rId61"/>
    <p:sldId id="307" r:id="rId62"/>
    <p:sldId id="347" r:id="rId63"/>
    <p:sldId id="257" r:id="rId64"/>
    <p:sldId id="258" r:id="rId65"/>
    <p:sldId id="308" r:id="rId66"/>
    <p:sldId id="348" r:id="rId67"/>
    <p:sldId id="259" r:id="rId68"/>
    <p:sldId id="349" r:id="rId69"/>
    <p:sldId id="309" r:id="rId70"/>
    <p:sldId id="310" r:id="rId71"/>
    <p:sldId id="350" r:id="rId72"/>
    <p:sldId id="311" r:id="rId73"/>
    <p:sldId id="351" r:id="rId74"/>
    <p:sldId id="312" r:id="rId75"/>
    <p:sldId id="352" r:id="rId76"/>
    <p:sldId id="261" r:id="rId77"/>
    <p:sldId id="353" r:id="rId78"/>
    <p:sldId id="313" r:id="rId79"/>
    <p:sldId id="262" r:id="rId80"/>
    <p:sldId id="354" r:id="rId81"/>
    <p:sldId id="314" r:id="rId82"/>
    <p:sldId id="355" r:id="rId83"/>
    <p:sldId id="263" r:id="rId84"/>
    <p:sldId id="356" r:id="rId85"/>
    <p:sldId id="275" r:id="rId86"/>
    <p:sldId id="276" r:id="rId87"/>
    <p:sldId id="316" r:id="rId88"/>
    <p:sldId id="315" r:id="rId89"/>
    <p:sldId id="357" r:id="rId90"/>
    <p:sldId id="277" r:id="rId91"/>
    <p:sldId id="317" r:id="rId92"/>
    <p:sldId id="358" r:id="rId93"/>
    <p:sldId id="278" r:id="rId94"/>
    <p:sldId id="320" r:id="rId95"/>
    <p:sldId id="359" r:id="rId96"/>
    <p:sldId id="318" r:id="rId97"/>
    <p:sldId id="360" r:id="rId98"/>
    <p:sldId id="279" r:id="rId99"/>
    <p:sldId id="280" r:id="rId100"/>
    <p:sldId id="361" r:id="rId101"/>
    <p:sldId id="319" r:id="rId102"/>
    <p:sldId id="362"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7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varScale="1">
        <p:scale>
          <a:sx n="75" d="100"/>
          <a:sy n="75" d="100"/>
        </p:scale>
        <p:origin x="1230" y="72"/>
      </p:cViewPr>
      <p:guideLst>
        <p:guide orient="horz" pos="2160"/>
        <p:guide pos="2880"/>
      </p:guideLst>
    </p:cSldViewPr>
  </p:slideViewPr>
  <p:outlineViewPr>
    <p:cViewPr>
      <p:scale>
        <a:sx n="33" d="100"/>
        <a:sy n="33" d="100"/>
      </p:scale>
      <p:origin x="108" y="103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DE7D4-2E56-470A-859E-126A294442ED}" type="datetimeFigureOut">
              <a:rPr lang="en-US" smtClean="0"/>
              <a:t>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863553-0E26-4807-8FA1-B2FC4F1DA996}" type="slidenum">
              <a:rPr lang="en-US" smtClean="0"/>
              <a:t>‹#›</a:t>
            </a:fld>
            <a:endParaRPr lang="en-US"/>
          </a:p>
        </p:txBody>
      </p:sp>
    </p:spTree>
    <p:extLst>
      <p:ext uri="{BB962C8B-B14F-4D97-AF65-F5344CB8AC3E}">
        <p14:creationId xmlns:p14="http://schemas.microsoft.com/office/powerpoint/2010/main" val="417802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648C16-F4EE-457B-A201-B202F2C78AC5}"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48C16-F4EE-457B-A201-B202F2C78AC5}"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48C16-F4EE-457B-A201-B202F2C78AC5}"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48C16-F4EE-457B-A201-B202F2C78AC5}"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48C16-F4EE-457B-A201-B202F2C78AC5}"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648C16-F4EE-457B-A201-B202F2C78AC5}"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48C16-F4EE-457B-A201-B202F2C78AC5}"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48C16-F4EE-457B-A201-B202F2C78AC5}"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48C16-F4EE-457B-A201-B202F2C78AC5}"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912C1-9247-4187-BC00-DC20170AE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48C16-F4EE-457B-A201-B202F2C78AC5}"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912C1-9247-4187-BC00-DC20170AE3E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2648C16-F4EE-457B-A201-B202F2C78AC5}" type="datetimeFigureOut">
              <a:rPr lang="en-US" smtClean="0"/>
              <a:pPr/>
              <a:t>11/1/2015</a:t>
            </a:fld>
            <a:endParaRPr lang="en-US"/>
          </a:p>
        </p:txBody>
      </p:sp>
      <p:sp>
        <p:nvSpPr>
          <p:cNvPr id="9" name="Slide Number Placeholder 8"/>
          <p:cNvSpPr>
            <a:spLocks noGrp="1"/>
          </p:cNvSpPr>
          <p:nvPr>
            <p:ph type="sldNum" sz="quarter" idx="11"/>
          </p:nvPr>
        </p:nvSpPr>
        <p:spPr/>
        <p:txBody>
          <a:bodyPr/>
          <a:lstStyle/>
          <a:p>
            <a:fld id="{73B912C1-9247-4187-BC00-DC20170AE3E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B912C1-9247-4187-BC00-DC20170AE3E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2648C16-F4EE-457B-A201-B202F2C78AC5}" type="datetimeFigureOut">
              <a:rPr lang="en-US" smtClean="0"/>
              <a:pPr/>
              <a:t>11/1/2015</a:t>
            </a:fld>
            <a:endParaRPr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228600"/>
            <a:ext cx="8610600" cy="5715000"/>
          </a:xfrm>
          <a:prstGeom prst="rect">
            <a:avLst/>
          </a:prstGeom>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endParaRPr lang="en-US" sz="3600" b="1" dirty="0" smtClean="0">
              <a:effectLst>
                <a:outerShdw blurRad="38100" dist="38100" dir="2700000" algn="tl">
                  <a:srgbClr val="000000">
                    <a:alpha val="43137"/>
                  </a:srgbClr>
                </a:outerShdw>
              </a:effectLst>
            </a:endParaRPr>
          </a:p>
          <a:p>
            <a:pPr marL="230188" algn="ctr"/>
            <a:r>
              <a:rPr lang="en-US" sz="4000" b="1" dirty="0" smtClean="0">
                <a:effectLst>
                  <a:outerShdw blurRad="38100" dist="38100" dir="2700000" algn="tl">
                    <a:srgbClr val="000000">
                      <a:alpha val="43137"/>
                    </a:srgbClr>
                  </a:outerShdw>
                </a:effectLst>
              </a:rPr>
              <a:t>Characteristics of a good Topic sentence :</a:t>
            </a:r>
          </a:p>
          <a:p>
            <a:endParaRPr lang="en-US" sz="3600" b="1" dirty="0" smtClean="0">
              <a:effectLst>
                <a:outerShdw blurRad="38100" dist="38100" dir="2700000" algn="tl">
                  <a:srgbClr val="000000">
                    <a:alpha val="43137"/>
                  </a:srgbClr>
                </a:outerShdw>
              </a:effectLst>
            </a:endParaRPr>
          </a:p>
          <a:p>
            <a:r>
              <a:rPr lang="en-US" sz="3600" b="1" dirty="0" smtClean="0"/>
              <a:t/>
            </a:r>
            <a:br>
              <a:rPr lang="en-US" sz="3600" b="1" dirty="0" smtClean="0"/>
            </a:br>
            <a:r>
              <a:rPr lang="en-US" sz="3600" b="1" dirty="0" smtClean="0"/>
              <a:t>     </a:t>
            </a:r>
            <a:br>
              <a:rPr lang="en-US" sz="3600" b="1" dirty="0" smtClean="0"/>
            </a:br>
            <a:r>
              <a:rPr lang="en-US" sz="3600" b="1" dirty="0" smtClean="0"/>
              <a:t>        </a:t>
            </a:r>
            <a:br>
              <a:rPr lang="en-US" sz="3600" b="1" dirty="0" smtClean="0"/>
            </a:br>
            <a:r>
              <a:rPr lang="en-US" sz="3600" b="1" dirty="0" smtClean="0"/>
              <a:t>        </a:t>
            </a:r>
            <a:br>
              <a:rPr lang="en-US" sz="3600" b="1" dirty="0" smtClean="0"/>
            </a:br>
            <a:r>
              <a:rPr lang="en-US" sz="3600" b="1" dirty="0" smtClean="0"/>
              <a:t>   </a:t>
            </a:r>
            <a:r>
              <a:rPr lang="en-US" sz="3600" b="1" i="1" dirty="0" smtClean="0">
                <a:effectLst>
                  <a:outerShdw blurRad="38100" dist="38100" dir="2700000" algn="tl">
                    <a:srgbClr val="000000">
                      <a:alpha val="43137"/>
                    </a:srgbClr>
                  </a:outerShdw>
                </a:effectLst>
              </a:rPr>
              <a:t/>
            </a:r>
            <a:br>
              <a:rPr lang="en-US" sz="3600" b="1" i="1" dirty="0" smtClean="0">
                <a:effectLst>
                  <a:outerShdw blurRad="38100" dist="38100" dir="2700000" algn="tl">
                    <a:srgbClr val="000000">
                      <a:alpha val="43137"/>
                    </a:srgbClr>
                  </a:outerShdw>
                </a:effectLst>
              </a:rPr>
            </a:br>
            <a:endParaRPr lang="en-US" sz="3600" b="1" dirty="0">
              <a:effectLst>
                <a:outerShdw blurRad="38100" dist="38100" dir="2700000" algn="tl">
                  <a:srgbClr val="000000">
                    <a:alpha val="43137"/>
                  </a:srgbClr>
                </a:outerShdw>
              </a:effectLst>
            </a:endParaRPr>
          </a:p>
        </p:txBody>
      </p:sp>
      <p:sp>
        <p:nvSpPr>
          <p:cNvPr id="3" name="TextBox 2"/>
          <p:cNvSpPr txBox="1"/>
          <p:nvPr/>
        </p:nvSpPr>
        <p:spPr>
          <a:xfrm>
            <a:off x="990600" y="2286000"/>
            <a:ext cx="5105400" cy="646331"/>
          </a:xfrm>
          <a:prstGeom prst="rect">
            <a:avLst/>
          </a:prstGeom>
          <a:noFill/>
        </p:spPr>
        <p:txBody>
          <a:bodyPr wrap="square" rtlCol="0">
            <a:spAutoFit/>
          </a:bodyPr>
          <a:lstStyle/>
          <a:p>
            <a:r>
              <a:rPr lang="en-US" sz="3600" dirty="0"/>
              <a:t>1.Topic </a:t>
            </a:r>
            <a:r>
              <a:rPr lang="en-US" sz="3600" dirty="0" smtClean="0"/>
              <a:t>sentence</a:t>
            </a:r>
            <a:r>
              <a:rPr lang="en-US" sz="3600" dirty="0"/>
              <a:t>.</a:t>
            </a:r>
          </a:p>
        </p:txBody>
      </p:sp>
      <p:sp>
        <p:nvSpPr>
          <p:cNvPr id="2" name="TextBox 1"/>
          <p:cNvSpPr txBox="1"/>
          <p:nvPr/>
        </p:nvSpPr>
        <p:spPr>
          <a:xfrm>
            <a:off x="990600" y="2971800"/>
            <a:ext cx="4953000" cy="646331"/>
          </a:xfrm>
          <a:prstGeom prst="rect">
            <a:avLst/>
          </a:prstGeom>
          <a:noFill/>
        </p:spPr>
        <p:txBody>
          <a:bodyPr wrap="square" rtlCol="0">
            <a:spAutoFit/>
          </a:bodyPr>
          <a:lstStyle/>
          <a:p>
            <a:r>
              <a:rPr lang="en-US" sz="3600" dirty="0"/>
              <a:t>2.Supporting </a:t>
            </a:r>
            <a:r>
              <a:rPr lang="en-US" sz="3600" dirty="0" smtClean="0"/>
              <a:t>sentences</a:t>
            </a:r>
            <a:endParaRPr lang="en-US" sz="3600" dirty="0"/>
          </a:p>
        </p:txBody>
      </p:sp>
      <p:sp>
        <p:nvSpPr>
          <p:cNvPr id="5" name="Left Brace 4"/>
          <p:cNvSpPr/>
          <p:nvPr/>
        </p:nvSpPr>
        <p:spPr>
          <a:xfrm>
            <a:off x="5486400" y="2362200"/>
            <a:ext cx="457200" cy="1841213"/>
          </a:xfrm>
          <a:prstGeom prst="leftBrace">
            <a:avLst>
              <a:gd name="adj1" fmla="val 56818"/>
              <a:gd name="adj2" fmla="val 50509"/>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6" name="TextBox 5"/>
          <p:cNvSpPr txBox="1"/>
          <p:nvPr/>
        </p:nvSpPr>
        <p:spPr>
          <a:xfrm>
            <a:off x="5791200" y="2590800"/>
            <a:ext cx="1600200" cy="646331"/>
          </a:xfrm>
          <a:prstGeom prst="rect">
            <a:avLst/>
          </a:prstGeom>
          <a:noFill/>
        </p:spPr>
        <p:txBody>
          <a:bodyPr wrap="square" rtlCol="0">
            <a:spAutoFit/>
          </a:bodyPr>
          <a:lstStyle/>
          <a:p>
            <a:r>
              <a:rPr lang="en-US" sz="3600" dirty="0"/>
              <a:t>a. MA</a:t>
            </a:r>
          </a:p>
        </p:txBody>
      </p:sp>
      <p:sp>
        <p:nvSpPr>
          <p:cNvPr id="7" name="TextBox 6"/>
          <p:cNvSpPr txBox="1"/>
          <p:nvPr/>
        </p:nvSpPr>
        <p:spPr>
          <a:xfrm>
            <a:off x="5791200" y="3327975"/>
            <a:ext cx="1600200" cy="646331"/>
          </a:xfrm>
          <a:prstGeom prst="rect">
            <a:avLst/>
          </a:prstGeom>
          <a:noFill/>
        </p:spPr>
        <p:txBody>
          <a:bodyPr wrap="square" rtlCol="0">
            <a:spAutoFit/>
          </a:bodyPr>
          <a:lstStyle/>
          <a:p>
            <a:r>
              <a:rPr lang="en-US" sz="3600" dirty="0"/>
              <a:t>b. MI</a:t>
            </a:r>
          </a:p>
        </p:txBody>
      </p:sp>
      <p:sp>
        <p:nvSpPr>
          <p:cNvPr id="8" name="TextBox 7"/>
          <p:cNvSpPr txBox="1"/>
          <p:nvPr/>
        </p:nvSpPr>
        <p:spPr>
          <a:xfrm>
            <a:off x="990600" y="4410670"/>
            <a:ext cx="5486400" cy="646331"/>
          </a:xfrm>
          <a:prstGeom prst="rect">
            <a:avLst/>
          </a:prstGeom>
          <a:noFill/>
        </p:spPr>
        <p:txBody>
          <a:bodyPr wrap="square" rtlCol="0">
            <a:spAutoFit/>
          </a:bodyPr>
          <a:lstStyle/>
          <a:p>
            <a:r>
              <a:rPr lang="en-US" sz="3600" dirty="0"/>
              <a:t>3.Concluding sentence.</a:t>
            </a:r>
          </a:p>
        </p:txBody>
      </p:sp>
    </p:spTree>
    <p:extLst>
      <p:ext uri="{BB962C8B-B14F-4D97-AF65-F5344CB8AC3E}">
        <p14:creationId xmlns:p14="http://schemas.microsoft.com/office/powerpoint/2010/main" val="30677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animBg="1"/>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743200"/>
            <a:ext cx="6400800" cy="769441"/>
          </a:xfrm>
          <a:prstGeom prst="rect">
            <a:avLst/>
          </a:prstGeom>
          <a:noFill/>
        </p:spPr>
        <p:txBody>
          <a:bodyPr wrap="square" rtlCol="0">
            <a:spAutoFit/>
          </a:bodyPr>
          <a:lstStyle/>
          <a:p>
            <a:r>
              <a:rPr lang="en-US" sz="4400" dirty="0"/>
              <a:t>1.repetition of key words.</a:t>
            </a:r>
          </a:p>
        </p:txBody>
      </p:sp>
      <p:sp>
        <p:nvSpPr>
          <p:cNvPr id="5" name="TextBox 4"/>
          <p:cNvSpPr txBox="1"/>
          <p:nvPr/>
        </p:nvSpPr>
        <p:spPr>
          <a:xfrm>
            <a:off x="838200" y="3962400"/>
            <a:ext cx="7924800" cy="1446550"/>
          </a:xfrm>
          <a:prstGeom prst="rect">
            <a:avLst/>
          </a:prstGeom>
          <a:noFill/>
        </p:spPr>
        <p:txBody>
          <a:bodyPr wrap="square" rtlCol="0">
            <a:spAutoFit/>
          </a:bodyPr>
          <a:lstStyle/>
          <a:p>
            <a:r>
              <a:rPr lang="en-US" sz="4400" dirty="0"/>
              <a:t>2.use of </a:t>
            </a:r>
            <a:r>
              <a:rPr lang="en-US" sz="4400" dirty="0" smtClean="0"/>
              <a:t>pronouns, </a:t>
            </a:r>
            <a:r>
              <a:rPr lang="en-US" sz="4400" dirty="0"/>
              <a:t>synonyms</a:t>
            </a:r>
            <a:r>
              <a:rPr lang="en-US" sz="4400" dirty="0" smtClean="0"/>
              <a:t>, definition</a:t>
            </a:r>
            <a:r>
              <a:rPr lang="en-US" sz="4400" dirty="0"/>
              <a:t>.</a:t>
            </a:r>
          </a:p>
        </p:txBody>
      </p:sp>
      <p:sp>
        <p:nvSpPr>
          <p:cNvPr id="3" name="TextBox 2"/>
          <p:cNvSpPr txBox="1"/>
          <p:nvPr/>
        </p:nvSpPr>
        <p:spPr>
          <a:xfrm>
            <a:off x="914400" y="1074003"/>
            <a:ext cx="72390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 </a:t>
            </a:r>
            <a:r>
              <a:rPr lang="en-US" sz="4800" b="1" dirty="0" smtClean="0">
                <a:effectLst>
                  <a:outerShdw blurRad="38100" dist="38100" dir="2700000" algn="tl">
                    <a:srgbClr val="000000">
                      <a:alpha val="43137"/>
                    </a:srgbClr>
                  </a:outerShdw>
                </a:effectLst>
              </a:rPr>
              <a:t>Methods </a:t>
            </a:r>
            <a:r>
              <a:rPr lang="en-US" sz="4800" b="1" dirty="0">
                <a:effectLst>
                  <a:outerShdw blurRad="38100" dist="38100" dir="2700000" algn="tl">
                    <a:srgbClr val="000000">
                      <a:alpha val="43137"/>
                    </a:srgbClr>
                  </a:outerShdw>
                </a:effectLst>
              </a:rPr>
              <a:t>for coherence</a:t>
            </a:r>
            <a:r>
              <a:rPr lang="en-US" sz="4800" b="1" dirty="0" smtClean="0">
                <a:effectLst>
                  <a:outerShdw blurRad="38100" dist="38100" dir="2700000" algn="tl">
                    <a:srgbClr val="000000">
                      <a:alpha val="43137"/>
                    </a:srgbClr>
                  </a:outerShdw>
                </a:effectLst>
              </a:rPr>
              <a:t>:</a:t>
            </a:r>
            <a:endParaRPr lang="en-US" sz="4800" b="1" dirty="0"/>
          </a:p>
        </p:txBody>
      </p:sp>
    </p:spTree>
    <p:extLst>
      <p:ext uri="{BB962C8B-B14F-4D97-AF65-F5344CB8AC3E}">
        <p14:creationId xmlns:p14="http://schemas.microsoft.com/office/powerpoint/2010/main" val="90532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Righ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7848600" cy="3970318"/>
          </a:xfrm>
          <a:prstGeom prst="rect">
            <a:avLst/>
          </a:prstGeom>
        </p:spPr>
        <p:txBody>
          <a:bodyPr wrap="square">
            <a:spAutoFit/>
          </a:bodyPr>
          <a:lstStyle/>
          <a:p>
            <a:pPr>
              <a:tabLst>
                <a:tab pos="3716338" algn="l"/>
              </a:tabLst>
            </a:pPr>
            <a:r>
              <a:rPr lang="en-US" sz="3600" b="1" dirty="0"/>
              <a:t>2. </a:t>
            </a:r>
            <a:r>
              <a:rPr lang="en-US" sz="3600" dirty="0"/>
              <a:t>first-person point of view is used when conveying personal experience which can be either involved (point of view of a participant) or uninvolved (point of view of an observer). The involved person uses “I” more prominently than the uninvolved.</a:t>
            </a:r>
          </a:p>
        </p:txBody>
      </p:sp>
    </p:spTree>
    <p:extLst>
      <p:ext uri="{BB962C8B-B14F-4D97-AF65-F5344CB8AC3E}">
        <p14:creationId xmlns:p14="http://schemas.microsoft.com/office/powerpoint/2010/main" val="10432301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592282"/>
            <a:ext cx="7924800" cy="3970318"/>
          </a:xfrm>
          <a:prstGeom prst="rect">
            <a:avLst/>
          </a:prstGeom>
          <a:noFill/>
        </p:spPr>
        <p:txBody>
          <a:bodyPr wrap="square" rtlCol="0">
            <a:spAutoFit/>
          </a:bodyPr>
          <a:lstStyle/>
          <a:p>
            <a:pPr>
              <a:tabLst>
                <a:tab pos="3716338" algn="l"/>
              </a:tabLst>
            </a:pPr>
            <a:r>
              <a:rPr lang="en-US" sz="3600" b="1" dirty="0"/>
              <a:t>3. </a:t>
            </a:r>
            <a:r>
              <a:rPr lang="en-US" sz="3600" dirty="0"/>
              <a:t>3</a:t>
            </a:r>
            <a:r>
              <a:rPr lang="en-US" sz="3600" baseline="30000" dirty="0"/>
              <a:t>rd</a:t>
            </a:r>
            <a:r>
              <a:rPr lang="en-US" sz="3600" dirty="0"/>
              <a:t> person point of view is used when you present something from a detached position and you will refer to your subjects by name or by 3</a:t>
            </a:r>
            <a:r>
              <a:rPr lang="en-US" sz="3600" baseline="30000" dirty="0"/>
              <a:t>rd</a:t>
            </a:r>
            <a:r>
              <a:rPr lang="en-US" sz="3600" dirty="0"/>
              <a:t> person without imposing yourself as an “I” person</a:t>
            </a:r>
            <a:r>
              <a:rPr lang="en-US" sz="3600" dirty="0" smtClean="0"/>
              <a:t>.</a:t>
            </a:r>
          </a:p>
          <a:p>
            <a:pPr>
              <a:tabLst>
                <a:tab pos="3716338" algn="l"/>
              </a:tabLst>
            </a:pPr>
            <a:endParaRPr lang="en-US" sz="3600" dirty="0"/>
          </a:p>
        </p:txBody>
      </p:sp>
    </p:spTree>
    <p:extLst>
      <p:ext uri="{BB962C8B-B14F-4D97-AF65-F5344CB8AC3E}">
        <p14:creationId xmlns:p14="http://schemas.microsoft.com/office/powerpoint/2010/main" val="361455153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2000"/>
            <a:ext cx="7772400" cy="5632311"/>
          </a:xfrm>
          <a:prstGeom prst="rect">
            <a:avLst/>
          </a:prstGeom>
          <a:noFill/>
        </p:spPr>
        <p:txBody>
          <a:bodyPr wrap="square" rtlCol="0">
            <a:spAutoFit/>
          </a:bodyPr>
          <a:lstStyle/>
          <a:p>
            <a:pPr>
              <a:tabLst>
                <a:tab pos="3716338" algn="l"/>
              </a:tabLst>
            </a:pPr>
            <a:r>
              <a:rPr lang="en-US" sz="3600" b="1" dirty="0"/>
              <a:t>4. </a:t>
            </a:r>
            <a:r>
              <a:rPr lang="en-US" sz="3600" dirty="0"/>
              <a:t>your view point indicates your order. for example if you are describing your immediate surrounding while taking a walk you will develop your essay spatially as well as chronologically. Some essays, however, ...... follow an idea progression for emphasis and not more through space and time.</a:t>
            </a:r>
          </a:p>
          <a:p>
            <a:endParaRPr lang="en-US" sz="3600" dirty="0"/>
          </a:p>
          <a:p>
            <a:endParaRPr lang="en-US" sz="3600" dirty="0"/>
          </a:p>
        </p:txBody>
      </p:sp>
    </p:spTree>
    <p:extLst>
      <p:ext uri="{BB962C8B-B14F-4D97-AF65-F5344CB8AC3E}">
        <p14:creationId xmlns:p14="http://schemas.microsoft.com/office/powerpoint/2010/main" val="661745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501914"/>
            <a:ext cx="5410200" cy="830997"/>
          </a:xfrm>
          <a:prstGeom prst="rect">
            <a:avLst/>
          </a:prstGeom>
          <a:noFill/>
        </p:spPr>
        <p:txBody>
          <a:bodyPr wrap="square" rtlCol="0">
            <a:spAutoFit/>
          </a:bodyPr>
          <a:lstStyle/>
          <a:p>
            <a:r>
              <a:rPr lang="en-US" sz="4800" dirty="0"/>
              <a:t>3.parallelism.</a:t>
            </a:r>
          </a:p>
        </p:txBody>
      </p:sp>
      <p:sp>
        <p:nvSpPr>
          <p:cNvPr id="5" name="TextBox 4"/>
          <p:cNvSpPr txBox="1"/>
          <p:nvPr/>
        </p:nvSpPr>
        <p:spPr>
          <a:xfrm>
            <a:off x="1066800" y="2721114"/>
            <a:ext cx="5410200" cy="830997"/>
          </a:xfrm>
          <a:prstGeom prst="rect">
            <a:avLst/>
          </a:prstGeom>
          <a:noFill/>
        </p:spPr>
        <p:txBody>
          <a:bodyPr wrap="square" rtlCol="0">
            <a:spAutoFit/>
          </a:bodyPr>
          <a:lstStyle/>
          <a:p>
            <a:r>
              <a:rPr lang="en-US" sz="4800" dirty="0"/>
              <a:t>4.transition signals.</a:t>
            </a:r>
          </a:p>
        </p:txBody>
      </p:sp>
      <p:sp>
        <p:nvSpPr>
          <p:cNvPr id="6" name="TextBox 5"/>
          <p:cNvSpPr txBox="1"/>
          <p:nvPr/>
        </p:nvSpPr>
        <p:spPr>
          <a:xfrm>
            <a:off x="1066800" y="3940314"/>
            <a:ext cx="5410200" cy="830997"/>
          </a:xfrm>
          <a:prstGeom prst="rect">
            <a:avLst/>
          </a:prstGeom>
          <a:noFill/>
        </p:spPr>
        <p:txBody>
          <a:bodyPr wrap="square" rtlCol="0">
            <a:spAutoFit/>
          </a:bodyPr>
          <a:lstStyle/>
          <a:p>
            <a:r>
              <a:rPr lang="en-US" sz="4800" dirty="0"/>
              <a:t>5.logical order.</a:t>
            </a:r>
          </a:p>
        </p:txBody>
      </p:sp>
    </p:spTree>
    <p:extLst>
      <p:ext uri="{BB962C8B-B14F-4D97-AF65-F5344CB8AC3E}">
        <p14:creationId xmlns:p14="http://schemas.microsoft.com/office/powerpoint/2010/main" val="176914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Right)">
                                      <p:cBhvr>
                                        <p:cTn id="10" dur="500"/>
                                        <p:tgtEl>
                                          <p:spTgt spid="5"/>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Righ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703725"/>
            <a:ext cx="8229600" cy="3477875"/>
          </a:xfrm>
          <a:prstGeom prst="rect">
            <a:avLst/>
          </a:prstGeom>
          <a:noFill/>
        </p:spPr>
        <p:txBody>
          <a:bodyPr wrap="square" rtlCol="0">
            <a:spAutoFit/>
          </a:bodyPr>
          <a:lstStyle/>
          <a:p>
            <a:pPr algn="ctr"/>
            <a:r>
              <a:rPr lang="en-US" sz="4400" dirty="0"/>
              <a:t>(Parallelism involves similar forms</a:t>
            </a:r>
          </a:p>
          <a:p>
            <a:pPr algn="ctr"/>
            <a:r>
              <a:rPr lang="en-US" sz="4400" dirty="0"/>
              <a:t> for word, phrase, clause or </a:t>
            </a:r>
          </a:p>
          <a:p>
            <a:pPr algn="ctr"/>
            <a:r>
              <a:rPr lang="en-US" sz="4400" dirty="0"/>
              <a:t>sentence that </a:t>
            </a:r>
            <a:r>
              <a:rPr lang="en-US" sz="4400" dirty="0" smtClean="0"/>
              <a:t>appears </a:t>
            </a:r>
            <a:r>
              <a:rPr lang="en-US" sz="4400" dirty="0"/>
              <a:t>in a </a:t>
            </a:r>
          </a:p>
          <a:p>
            <a:pPr algn="ctr"/>
            <a:r>
              <a:rPr lang="en-US" sz="4400" dirty="0"/>
              <a:t>sentence</a:t>
            </a:r>
            <a:r>
              <a:rPr lang="en-US" sz="4400" dirty="0" smtClean="0"/>
              <a:t>.) </a:t>
            </a:r>
            <a:endParaRPr lang="en-US" sz="4400" dirty="0"/>
          </a:p>
          <a:p>
            <a:endParaRPr lang="en-US" sz="4400" dirty="0"/>
          </a:p>
        </p:txBody>
      </p:sp>
    </p:spTree>
    <p:extLst>
      <p:ext uri="{BB962C8B-B14F-4D97-AF65-F5344CB8AC3E}">
        <p14:creationId xmlns:p14="http://schemas.microsoft.com/office/powerpoint/2010/main" val="1385104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524000"/>
            <a:ext cx="8610600" cy="3477875"/>
          </a:xfrm>
          <a:prstGeom prst="rect">
            <a:avLst/>
          </a:prstGeom>
        </p:spPr>
        <p:txBody>
          <a:bodyPr wrap="square">
            <a:spAutoFit/>
          </a:bodyPr>
          <a:lstStyle/>
          <a:p>
            <a:pPr algn="ctr"/>
            <a:r>
              <a:rPr lang="en-US" sz="4400" dirty="0"/>
              <a:t>(Transition signal is a word or phrases that makes a </a:t>
            </a:r>
            <a:r>
              <a:rPr lang="en-US" sz="4400" dirty="0" smtClean="0"/>
              <a:t>specific </a:t>
            </a:r>
          </a:p>
          <a:p>
            <a:pPr algn="ctr"/>
            <a:r>
              <a:rPr lang="en-US" sz="4400" dirty="0" smtClean="0"/>
              <a:t>logical </a:t>
            </a:r>
            <a:r>
              <a:rPr lang="en-US" sz="4400" dirty="0"/>
              <a:t>connection between </a:t>
            </a:r>
            <a:r>
              <a:rPr lang="en-US" sz="4400" dirty="0" smtClean="0"/>
              <a:t>ideas .</a:t>
            </a:r>
          </a:p>
          <a:p>
            <a:pPr algn="ctr"/>
            <a:r>
              <a:rPr lang="en-US" sz="4400" dirty="0" smtClean="0"/>
              <a:t>a </a:t>
            </a:r>
            <a:r>
              <a:rPr lang="en-US" sz="4400" dirty="0"/>
              <a:t>paragraph without transition signals sounds rough</a:t>
            </a:r>
            <a:r>
              <a:rPr lang="en-US" sz="4400" dirty="0" smtClean="0"/>
              <a:t>.)</a:t>
            </a:r>
            <a:endParaRPr lang="en-US" sz="4400" dirty="0"/>
          </a:p>
        </p:txBody>
      </p:sp>
    </p:spTree>
    <p:extLst>
      <p:ext uri="{BB962C8B-B14F-4D97-AF65-F5344CB8AC3E}">
        <p14:creationId xmlns:p14="http://schemas.microsoft.com/office/powerpoint/2010/main" val="818275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685395"/>
            <a:ext cx="8915400" cy="4401205"/>
          </a:xfrm>
          <a:prstGeom prst="rect">
            <a:avLst/>
          </a:prstGeom>
          <a:noFill/>
        </p:spPr>
        <p:txBody>
          <a:bodyPr wrap="square" rtlCol="0">
            <a:spAutoFit/>
          </a:bodyPr>
          <a:lstStyle/>
          <a:p>
            <a:r>
              <a:rPr lang="en-US" sz="4000" dirty="0" smtClean="0"/>
              <a:t> 1.addition:and, because,…</a:t>
            </a:r>
          </a:p>
          <a:p>
            <a:r>
              <a:rPr lang="en-US" sz="4000" dirty="0" smtClean="0"/>
              <a:t/>
            </a:r>
            <a:br>
              <a:rPr lang="en-US" sz="4000" dirty="0" smtClean="0"/>
            </a:br>
            <a:r>
              <a:rPr lang="en-US" sz="4000" dirty="0" smtClean="0"/>
              <a:t> 2.time:and, then, finally,…</a:t>
            </a:r>
          </a:p>
          <a:p>
            <a:r>
              <a:rPr lang="en-US" sz="4000" dirty="0" smtClean="0"/>
              <a:t/>
            </a:r>
            <a:br>
              <a:rPr lang="en-US" sz="4000" dirty="0" smtClean="0"/>
            </a:br>
            <a:r>
              <a:rPr lang="en-US" sz="4000" dirty="0" smtClean="0"/>
              <a:t> 3.illustration:indeed,for e.g.,…</a:t>
            </a:r>
          </a:p>
          <a:p>
            <a:r>
              <a:rPr lang="en-US" sz="4000" dirty="0" smtClean="0"/>
              <a:t/>
            </a:r>
            <a:br>
              <a:rPr lang="en-US" sz="4000" dirty="0" smtClean="0"/>
            </a:br>
            <a:r>
              <a:rPr lang="en-US" sz="4000" dirty="0" smtClean="0"/>
              <a:t> </a:t>
            </a:r>
            <a:endParaRPr lang="en-US" sz="4000" dirty="0"/>
          </a:p>
        </p:txBody>
      </p:sp>
      <p:sp>
        <p:nvSpPr>
          <p:cNvPr id="4" name="TextBox 3"/>
          <p:cNvSpPr txBox="1"/>
          <p:nvPr/>
        </p:nvSpPr>
        <p:spPr>
          <a:xfrm>
            <a:off x="762000" y="685800"/>
            <a:ext cx="88392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Types of relationship </a:t>
            </a:r>
            <a:r>
              <a:rPr lang="en-US" sz="4800" b="1" dirty="0" smtClean="0">
                <a:effectLst>
                  <a:outerShdw blurRad="38100" dist="38100" dir="2700000" algn="tl">
                    <a:srgbClr val="000000">
                      <a:alpha val="43137"/>
                    </a:srgbClr>
                  </a:outerShdw>
                </a:effectLst>
              </a:rPr>
              <a:t>of</a:t>
            </a:r>
          </a:p>
          <a:p>
            <a:r>
              <a:rPr lang="en-US" sz="4800" b="1" dirty="0" smtClean="0">
                <a:effectLst>
                  <a:outerShdw blurRad="38100" dist="38100" dir="2700000" algn="tl">
                    <a:srgbClr val="000000">
                      <a:alpha val="43137"/>
                    </a:srgbClr>
                  </a:outerShdw>
                </a:effectLst>
              </a:rPr>
              <a:t> transition</a:t>
            </a:r>
            <a:r>
              <a:rPr lang="en-US" sz="4800" b="1" dirty="0">
                <a:effectLst>
                  <a:outerShdw blurRad="38100" dist="38100" dir="2700000" algn="tl">
                    <a:srgbClr val="000000">
                      <a:alpha val="43137"/>
                    </a:srgbClr>
                  </a:outerShdw>
                </a:effectLst>
              </a:rPr>
              <a:t>: </a:t>
            </a:r>
            <a:endParaRPr lang="en-US" sz="4800" b="1" dirty="0"/>
          </a:p>
        </p:txBody>
      </p:sp>
    </p:spTree>
    <p:extLst>
      <p:ext uri="{BB962C8B-B14F-4D97-AF65-F5344CB8AC3E}">
        <p14:creationId xmlns:p14="http://schemas.microsoft.com/office/powerpoint/2010/main" val="318756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295400"/>
            <a:ext cx="8153400" cy="4401205"/>
          </a:xfrm>
          <a:prstGeom prst="rect">
            <a:avLst/>
          </a:prstGeom>
          <a:noFill/>
        </p:spPr>
        <p:txBody>
          <a:bodyPr wrap="square" rtlCol="0">
            <a:spAutoFit/>
          </a:bodyPr>
          <a:lstStyle/>
          <a:p>
            <a:r>
              <a:rPr lang="en-US" sz="4000" dirty="0" smtClean="0"/>
              <a:t> 4.cause </a:t>
            </a:r>
            <a:r>
              <a:rPr lang="en-US" sz="4000" dirty="0"/>
              <a:t>and </a:t>
            </a:r>
            <a:r>
              <a:rPr lang="en-US" sz="4000" dirty="0" smtClean="0"/>
              <a:t>effect: consequently,….</a:t>
            </a:r>
            <a:endParaRPr lang="en-US" sz="4000" dirty="0"/>
          </a:p>
          <a:p>
            <a:r>
              <a:rPr lang="en-US" sz="4000" dirty="0"/>
              <a:t/>
            </a:r>
            <a:br>
              <a:rPr lang="en-US" sz="4000" dirty="0"/>
            </a:br>
            <a:r>
              <a:rPr lang="en-US" sz="4000" dirty="0"/>
              <a:t> 5.comparison and contrast: so, </a:t>
            </a:r>
            <a:r>
              <a:rPr lang="en-US" sz="4000" dirty="0" smtClean="0"/>
              <a:t>on</a:t>
            </a:r>
          </a:p>
          <a:p>
            <a:r>
              <a:rPr lang="en-US" sz="4000" dirty="0" smtClean="0"/>
              <a:t> </a:t>
            </a:r>
            <a:r>
              <a:rPr lang="en-US" sz="4000" dirty="0"/>
              <a:t>the contrary.</a:t>
            </a:r>
          </a:p>
          <a:p>
            <a:r>
              <a:rPr lang="en-US" sz="4000" dirty="0"/>
              <a:t/>
            </a:r>
            <a:br>
              <a:rPr lang="en-US" sz="4000" dirty="0"/>
            </a:br>
            <a:r>
              <a:rPr lang="en-US" sz="4000" dirty="0"/>
              <a:t> 6.summary: </a:t>
            </a:r>
            <a:r>
              <a:rPr lang="en-US" sz="4000" dirty="0" smtClean="0"/>
              <a:t>therefore,…</a:t>
            </a:r>
            <a:endParaRPr lang="en-US" sz="4000" dirty="0"/>
          </a:p>
          <a:p>
            <a:endParaRPr lang="en-US" sz="4000" dirty="0"/>
          </a:p>
        </p:txBody>
      </p:sp>
    </p:spTree>
    <p:extLst>
      <p:ext uri="{BB962C8B-B14F-4D97-AF65-F5344CB8AC3E}">
        <p14:creationId xmlns:p14="http://schemas.microsoft.com/office/powerpoint/2010/main" val="1482098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9587"/>
            <a:ext cx="8991600" cy="3877985"/>
          </a:xfrm>
          <a:prstGeom prst="rect">
            <a:avLst/>
          </a:prstGeom>
        </p:spPr>
        <p:txBody>
          <a:bodyPr wrap="square">
            <a:spAutoFit/>
          </a:bodyPr>
          <a:lstStyle/>
          <a:p>
            <a:r>
              <a:rPr lang="en-US" sz="3600" b="1" i="1" dirty="0" smtClean="0"/>
              <a:t>                    </a:t>
            </a:r>
          </a:p>
          <a:p>
            <a:pPr algn="ctr"/>
            <a:r>
              <a:rPr lang="en-US" sz="5400" b="1" i="1" dirty="0" smtClean="0">
                <a:effectLst>
                  <a:outerShdw blurRad="38100" dist="38100" dir="2700000" algn="tl">
                    <a:srgbClr val="000000">
                      <a:alpha val="43137"/>
                    </a:srgbClr>
                  </a:outerShdw>
                </a:effectLst>
              </a:rPr>
              <a:t>Logical order</a:t>
            </a:r>
          </a:p>
          <a:p>
            <a:endParaRPr lang="en-US" sz="3600" b="1" i="1" dirty="0">
              <a:effectLst>
                <a:outerShdw blurRad="38100" dist="38100" dir="2700000" algn="tl">
                  <a:srgbClr val="000000">
                    <a:alpha val="43137"/>
                  </a:srgbClr>
                </a:outerShdw>
              </a:effectLst>
            </a:endParaRPr>
          </a:p>
          <a:p>
            <a:r>
              <a:rPr lang="en-US" sz="4800" b="1" dirty="0" smtClean="0">
                <a:effectLst>
                  <a:outerShdw blurRad="38100" dist="38100" dir="2700000" algn="tl">
                    <a:srgbClr val="000000">
                      <a:alpha val="43137"/>
                    </a:srgbClr>
                  </a:outerShdw>
                </a:effectLst>
              </a:rPr>
              <a:t>         1.chronological order:</a:t>
            </a:r>
            <a:r>
              <a:rPr lang="en-US" sz="4800" dirty="0"/>
              <a:t> </a:t>
            </a:r>
          </a:p>
          <a:p>
            <a:r>
              <a:rPr lang="en-US" sz="3600" dirty="0"/>
              <a:t> </a:t>
            </a:r>
          </a:p>
          <a:p>
            <a:r>
              <a:rPr lang="en-US" sz="3600" dirty="0" smtClean="0"/>
              <a:t> </a:t>
            </a:r>
            <a:endParaRPr lang="en-US" sz="3600" dirty="0"/>
          </a:p>
        </p:txBody>
      </p:sp>
      <p:sp>
        <p:nvSpPr>
          <p:cNvPr id="2" name="TextBox 1"/>
          <p:cNvSpPr txBox="1"/>
          <p:nvPr/>
        </p:nvSpPr>
        <p:spPr>
          <a:xfrm>
            <a:off x="304800" y="3581400"/>
            <a:ext cx="8001000" cy="2308324"/>
          </a:xfrm>
          <a:prstGeom prst="rect">
            <a:avLst/>
          </a:prstGeom>
          <a:noFill/>
        </p:spPr>
        <p:txBody>
          <a:bodyPr wrap="square" rtlCol="0">
            <a:spAutoFit/>
          </a:bodyPr>
          <a:lstStyle/>
          <a:p>
            <a:pPr marL="688975">
              <a:tabLst>
                <a:tab pos="7659688" algn="l"/>
              </a:tabLst>
            </a:pPr>
            <a:r>
              <a:rPr lang="en-US" sz="4800" b="1" dirty="0" smtClean="0">
                <a:effectLst>
                  <a:outerShdw blurRad="38100" dist="38100" dir="2700000" algn="tl">
                    <a:srgbClr val="000000">
                      <a:alpha val="43137"/>
                    </a:srgbClr>
                  </a:outerShdw>
                </a:effectLst>
              </a:rPr>
              <a:t>A. </a:t>
            </a:r>
            <a:r>
              <a:rPr lang="en-US" sz="4800" dirty="0" smtClean="0"/>
              <a:t>Events </a:t>
            </a:r>
            <a:r>
              <a:rPr lang="en-US" sz="4800" dirty="0"/>
              <a:t>are given in </a:t>
            </a:r>
            <a:r>
              <a:rPr lang="en-US" sz="4800" dirty="0" smtClean="0"/>
              <a:t>order in the which they happened.</a:t>
            </a:r>
          </a:p>
          <a:p>
            <a:pPr marL="688975">
              <a:tabLst>
                <a:tab pos="7659688" algn="l"/>
              </a:tabLst>
            </a:pPr>
            <a:r>
              <a:rPr lang="en-US" sz="4800" dirty="0" smtClean="0"/>
              <a:t> </a:t>
            </a:r>
          </a:p>
        </p:txBody>
      </p:sp>
    </p:spTree>
    <p:extLst>
      <p:ext uri="{BB962C8B-B14F-4D97-AF65-F5344CB8AC3E}">
        <p14:creationId xmlns:p14="http://schemas.microsoft.com/office/powerpoint/2010/main" val="169653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981200"/>
            <a:ext cx="8915400" cy="1569660"/>
          </a:xfrm>
          <a:prstGeom prst="rect">
            <a:avLst/>
          </a:prstGeom>
          <a:noFill/>
        </p:spPr>
        <p:txBody>
          <a:bodyPr wrap="square" rtlCol="0">
            <a:spAutoFit/>
          </a:bodyPr>
          <a:lstStyle/>
          <a:p>
            <a:pPr marL="623888" indent="-219075"/>
            <a:r>
              <a:rPr lang="en-US" sz="4800" dirty="0"/>
              <a:t> </a:t>
            </a:r>
            <a:r>
              <a:rPr lang="en-US" sz="4800" b="1" dirty="0">
                <a:effectLst>
                  <a:outerShdw blurRad="38100" dist="38100" dir="2700000" algn="tl">
                    <a:srgbClr val="000000">
                      <a:alpha val="43137"/>
                    </a:srgbClr>
                  </a:outerShdw>
                </a:effectLst>
              </a:rPr>
              <a:t>B. </a:t>
            </a:r>
            <a:r>
              <a:rPr lang="en-US" sz="4800" dirty="0"/>
              <a:t>A process </a:t>
            </a:r>
            <a:r>
              <a:rPr lang="en-US" sz="4800" dirty="0" smtClean="0"/>
              <a:t>is </a:t>
            </a:r>
            <a:r>
              <a:rPr lang="en-US" sz="4800" dirty="0"/>
              <a:t>described from beginning </a:t>
            </a:r>
            <a:r>
              <a:rPr lang="en-US" sz="4800" dirty="0" smtClean="0"/>
              <a:t>to </a:t>
            </a:r>
            <a:r>
              <a:rPr lang="en-US" sz="4800" dirty="0"/>
              <a:t>the end.</a:t>
            </a:r>
          </a:p>
        </p:txBody>
      </p:sp>
    </p:spTree>
    <p:extLst>
      <p:ext uri="{BB962C8B-B14F-4D97-AF65-F5344CB8AC3E}">
        <p14:creationId xmlns:p14="http://schemas.microsoft.com/office/powerpoint/2010/main" val="2107365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457200"/>
            <a:ext cx="8534400" cy="4334465"/>
          </a:xfrm>
        </p:spPr>
        <p:txBody>
          <a:bodyPr>
            <a:noAutofit/>
          </a:bodyPr>
          <a:lstStyle/>
          <a:p>
            <a:pPr algn="ctr"/>
            <a:endParaRPr lang="en-US" sz="3600" b="1" i="1" dirty="0" smtClean="0">
              <a:solidFill>
                <a:schemeClr val="tx1"/>
              </a:solidFill>
              <a:effectLst>
                <a:outerShdw blurRad="38100" dist="38100" dir="2700000" algn="tl">
                  <a:srgbClr val="000000">
                    <a:alpha val="43137"/>
                  </a:srgbClr>
                </a:outerShdw>
              </a:effectLst>
            </a:endParaRPr>
          </a:p>
          <a:p>
            <a:pPr algn="ctr"/>
            <a:r>
              <a:rPr lang="en-US" sz="4800" b="1" dirty="0" smtClean="0">
                <a:solidFill>
                  <a:schemeClr val="tx1"/>
                </a:solidFill>
                <a:effectLst>
                  <a:outerShdw blurRad="38100" dist="38100" dir="2700000" algn="tl">
                    <a:srgbClr val="000000">
                      <a:alpha val="43137"/>
                    </a:srgbClr>
                  </a:outerShdw>
                </a:effectLst>
              </a:rPr>
              <a:t>2.spational </a:t>
            </a:r>
            <a:r>
              <a:rPr lang="en-US" sz="4800" b="1" dirty="0">
                <a:solidFill>
                  <a:schemeClr val="tx1"/>
                </a:solidFill>
                <a:effectLst>
                  <a:outerShdw blurRad="38100" dist="38100" dir="2700000" algn="tl">
                    <a:srgbClr val="000000">
                      <a:alpha val="43137"/>
                    </a:srgbClr>
                  </a:outerShdw>
                </a:effectLst>
              </a:rPr>
              <a:t>order</a:t>
            </a:r>
            <a:r>
              <a:rPr lang="en-US" sz="4800" b="1" dirty="0" smtClean="0">
                <a:solidFill>
                  <a:schemeClr val="tx1"/>
                </a:solidFill>
                <a:effectLst>
                  <a:outerShdw blurRad="38100" dist="38100" dir="2700000" algn="tl">
                    <a:srgbClr val="000000">
                      <a:alpha val="43137"/>
                    </a:srgbClr>
                  </a:outerShdw>
                </a:effectLst>
              </a:rPr>
              <a:t>:</a:t>
            </a:r>
          </a:p>
        </p:txBody>
      </p:sp>
      <p:sp>
        <p:nvSpPr>
          <p:cNvPr id="4" name="TextBox 3"/>
          <p:cNvSpPr txBox="1"/>
          <p:nvPr/>
        </p:nvSpPr>
        <p:spPr>
          <a:xfrm>
            <a:off x="533400" y="2905542"/>
            <a:ext cx="8763000" cy="2985433"/>
          </a:xfrm>
          <a:prstGeom prst="rect">
            <a:avLst/>
          </a:prstGeom>
          <a:noFill/>
        </p:spPr>
        <p:txBody>
          <a:bodyPr wrap="square" rtlCol="0">
            <a:spAutoFit/>
          </a:bodyPr>
          <a:lstStyle/>
          <a:p>
            <a:pPr marL="465138" indent="-465138"/>
            <a:r>
              <a:rPr lang="en-US" sz="4800" dirty="0" smtClean="0"/>
              <a:t>Organize </a:t>
            </a:r>
            <a:r>
              <a:rPr lang="en-US" sz="4800" dirty="0"/>
              <a:t>supporting </a:t>
            </a:r>
            <a:r>
              <a:rPr lang="en-US" sz="4800" dirty="0" smtClean="0"/>
              <a:t>sentences</a:t>
            </a:r>
          </a:p>
          <a:p>
            <a:pPr marL="465138" indent="-465138"/>
            <a:r>
              <a:rPr lang="en-US" sz="4800" dirty="0" smtClean="0"/>
              <a:t> </a:t>
            </a:r>
            <a:r>
              <a:rPr lang="en-US" sz="4800" dirty="0"/>
              <a:t>in </a:t>
            </a:r>
            <a:r>
              <a:rPr lang="en-US" sz="4800" dirty="0" smtClean="0"/>
              <a:t>the </a:t>
            </a:r>
            <a:r>
              <a:rPr lang="en-US" sz="4800" dirty="0"/>
              <a:t>order they appear </a:t>
            </a:r>
            <a:r>
              <a:rPr lang="en-US" sz="4800" dirty="0" smtClean="0"/>
              <a:t>in</a:t>
            </a:r>
          </a:p>
          <a:p>
            <a:pPr marL="465138" indent="-465138"/>
            <a:r>
              <a:rPr lang="en-US" sz="4800" dirty="0" smtClean="0"/>
              <a:t> </a:t>
            </a:r>
            <a:r>
              <a:rPr lang="en-US" sz="4800" dirty="0"/>
              <a:t>space .</a:t>
            </a:r>
          </a:p>
          <a:p>
            <a:pPr marL="406400" indent="-406400"/>
            <a:r>
              <a:rPr lang="en-US" sz="4400" dirty="0"/>
              <a:t>	</a:t>
            </a:r>
          </a:p>
        </p:txBody>
      </p:sp>
    </p:spTree>
    <p:extLst>
      <p:ext uri="{BB962C8B-B14F-4D97-AF65-F5344CB8AC3E}">
        <p14:creationId xmlns:p14="http://schemas.microsoft.com/office/powerpoint/2010/main" val="31757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7315200" cy="3046988"/>
          </a:xfrm>
          <a:prstGeom prst="rect">
            <a:avLst/>
          </a:prstGeom>
          <a:noFill/>
        </p:spPr>
        <p:txBody>
          <a:bodyPr wrap="square" rtlCol="0">
            <a:spAutoFit/>
          </a:bodyPr>
          <a:lstStyle/>
          <a:p>
            <a:r>
              <a:rPr lang="en-US" sz="4800" dirty="0"/>
              <a:t>for example: top to bottom, close to  </a:t>
            </a:r>
            <a:r>
              <a:rPr lang="en-US" sz="4800" dirty="0" smtClean="0"/>
              <a:t>far(transition </a:t>
            </a:r>
            <a:r>
              <a:rPr lang="en-US" sz="4800" dirty="0"/>
              <a:t>signals: above, below, next to,…)</a:t>
            </a:r>
          </a:p>
        </p:txBody>
      </p:sp>
    </p:spTree>
    <p:extLst>
      <p:ext uri="{BB962C8B-B14F-4D97-AF65-F5344CB8AC3E}">
        <p14:creationId xmlns:p14="http://schemas.microsoft.com/office/powerpoint/2010/main" val="3749635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304800"/>
            <a:ext cx="9144000" cy="6324600"/>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lgn="ctr">
              <a:buNone/>
            </a:pPr>
            <a:r>
              <a:rPr lang="en-US" sz="4800" b="1" dirty="0" smtClean="0">
                <a:effectLst>
                  <a:outerShdw blurRad="38100" dist="38100" dir="2700000" algn="tl">
                    <a:srgbClr val="000000">
                      <a:alpha val="43137"/>
                    </a:srgbClr>
                  </a:outerShdw>
                </a:effectLst>
                <a:latin typeface="+mj-lt"/>
              </a:rPr>
              <a:t>Topic sentence :</a:t>
            </a:r>
          </a:p>
          <a:p>
            <a:pPr marL="36576" indent="0">
              <a:buNone/>
            </a:pPr>
            <a:r>
              <a:rPr lang="en-US" sz="3600" b="1" dirty="0" smtClean="0">
                <a:effectLst>
                  <a:outerShdw blurRad="38100" dist="38100" dir="2700000" algn="tl">
                    <a:srgbClr val="000000">
                      <a:alpha val="43137"/>
                    </a:srgbClr>
                  </a:outerShdw>
                </a:effectLst>
                <a:latin typeface="+mj-lt"/>
                <a:ea typeface="Adobe Heiti Std R" pitchFamily="34" charset="-128"/>
              </a:rPr>
              <a:t>    </a:t>
            </a:r>
          </a:p>
        </p:txBody>
      </p:sp>
      <p:sp>
        <p:nvSpPr>
          <p:cNvPr id="2" name="TextBox 1"/>
          <p:cNvSpPr txBox="1"/>
          <p:nvPr/>
        </p:nvSpPr>
        <p:spPr>
          <a:xfrm>
            <a:off x="304800" y="1563469"/>
            <a:ext cx="6172200" cy="707886"/>
          </a:xfrm>
          <a:prstGeom prst="rect">
            <a:avLst/>
          </a:prstGeom>
          <a:noFill/>
        </p:spPr>
        <p:txBody>
          <a:bodyPr wrap="square" rtlCol="0">
            <a:spAutoFit/>
          </a:bodyPr>
          <a:lstStyle/>
          <a:p>
            <a:pPr marL="341313" indent="0">
              <a:buNone/>
            </a:pPr>
            <a:r>
              <a:rPr lang="en-US" sz="4000" dirty="0">
                <a:ea typeface="Adobe Heiti Std R" pitchFamily="34" charset="-128"/>
              </a:rPr>
              <a:t>1.A complete sentence.</a:t>
            </a:r>
          </a:p>
        </p:txBody>
      </p:sp>
      <p:sp>
        <p:nvSpPr>
          <p:cNvPr id="5" name="TextBox 4"/>
          <p:cNvSpPr txBox="1"/>
          <p:nvPr/>
        </p:nvSpPr>
        <p:spPr>
          <a:xfrm>
            <a:off x="304800" y="2362200"/>
            <a:ext cx="8305800" cy="707886"/>
          </a:xfrm>
          <a:prstGeom prst="rect">
            <a:avLst/>
          </a:prstGeom>
          <a:noFill/>
        </p:spPr>
        <p:txBody>
          <a:bodyPr wrap="square" rtlCol="0">
            <a:spAutoFit/>
          </a:bodyPr>
          <a:lstStyle/>
          <a:p>
            <a:pPr marL="341313" indent="0">
              <a:buNone/>
            </a:pPr>
            <a:r>
              <a:rPr lang="en-US" sz="4000" dirty="0" smtClean="0">
                <a:ea typeface="Adobe Heiti Std R" pitchFamily="34" charset="-128"/>
              </a:rPr>
              <a:t>2.Contains </a:t>
            </a:r>
            <a:r>
              <a:rPr lang="en-US" sz="4000" dirty="0">
                <a:ea typeface="Adobe Heiti Std R" pitchFamily="34" charset="-128"/>
              </a:rPr>
              <a:t>a topic and a controlling.</a:t>
            </a:r>
          </a:p>
        </p:txBody>
      </p:sp>
      <p:sp>
        <p:nvSpPr>
          <p:cNvPr id="6" name="TextBox 5"/>
          <p:cNvSpPr txBox="1"/>
          <p:nvPr/>
        </p:nvSpPr>
        <p:spPr>
          <a:xfrm>
            <a:off x="304800" y="3124200"/>
            <a:ext cx="8763000" cy="707886"/>
          </a:xfrm>
          <a:prstGeom prst="rect">
            <a:avLst/>
          </a:prstGeom>
          <a:noFill/>
        </p:spPr>
        <p:txBody>
          <a:bodyPr wrap="square" rtlCol="0">
            <a:spAutoFit/>
          </a:bodyPr>
          <a:lstStyle/>
          <a:p>
            <a:pPr marL="341313" indent="0">
              <a:buNone/>
            </a:pPr>
            <a:r>
              <a:rPr lang="en-US" sz="4000" dirty="0" smtClean="0">
                <a:ea typeface="Adobe Heiti Std R" pitchFamily="34" charset="-128"/>
              </a:rPr>
              <a:t>3.Neither </a:t>
            </a:r>
            <a:r>
              <a:rPr lang="en-US" sz="4000" dirty="0">
                <a:ea typeface="Adobe Heiti Std R" pitchFamily="34" charset="-128"/>
              </a:rPr>
              <a:t>too </a:t>
            </a:r>
            <a:r>
              <a:rPr lang="en-US" sz="4000" dirty="0" smtClean="0">
                <a:ea typeface="Adobe Heiti Std R" pitchFamily="34" charset="-128"/>
              </a:rPr>
              <a:t>general </a:t>
            </a:r>
            <a:r>
              <a:rPr lang="en-US" sz="4000" dirty="0">
                <a:ea typeface="Adobe Heiti Std R" pitchFamily="34" charset="-128"/>
              </a:rPr>
              <a:t>nor too specific.</a:t>
            </a:r>
          </a:p>
        </p:txBody>
      </p:sp>
      <p:sp>
        <p:nvSpPr>
          <p:cNvPr id="7" name="TextBox 6"/>
          <p:cNvSpPr txBox="1"/>
          <p:nvPr/>
        </p:nvSpPr>
        <p:spPr>
          <a:xfrm>
            <a:off x="304800" y="3810000"/>
            <a:ext cx="6400800" cy="707886"/>
          </a:xfrm>
          <a:prstGeom prst="rect">
            <a:avLst/>
          </a:prstGeom>
          <a:noFill/>
        </p:spPr>
        <p:txBody>
          <a:bodyPr wrap="square" rtlCol="0">
            <a:spAutoFit/>
          </a:bodyPr>
          <a:lstStyle/>
          <a:p>
            <a:pPr marL="341313" indent="0">
              <a:buNone/>
            </a:pPr>
            <a:r>
              <a:rPr lang="en-US" sz="4000" dirty="0">
                <a:ea typeface="Adobe Heiti Std R" pitchFamily="34" charset="-128"/>
              </a:rPr>
              <a:t>4.Not </a:t>
            </a:r>
            <a:r>
              <a:rPr lang="en-US" sz="4000" dirty="0" smtClean="0">
                <a:ea typeface="Adobe Heiti Std R" pitchFamily="34" charset="-128"/>
              </a:rPr>
              <a:t>vague</a:t>
            </a:r>
            <a:r>
              <a:rPr lang="en-US" sz="4000" dirty="0">
                <a:ea typeface="Adobe Heiti Std R" pitchFamily="34" charset="-128"/>
              </a:rPr>
              <a:t>.</a:t>
            </a:r>
          </a:p>
        </p:txBody>
      </p:sp>
      <p:sp>
        <p:nvSpPr>
          <p:cNvPr id="8" name="TextBox 7"/>
          <p:cNvSpPr txBox="1"/>
          <p:nvPr/>
        </p:nvSpPr>
        <p:spPr>
          <a:xfrm>
            <a:off x="304800" y="4572000"/>
            <a:ext cx="7696200" cy="1323439"/>
          </a:xfrm>
          <a:prstGeom prst="rect">
            <a:avLst/>
          </a:prstGeom>
          <a:noFill/>
        </p:spPr>
        <p:txBody>
          <a:bodyPr wrap="square" rtlCol="0">
            <a:spAutoFit/>
          </a:bodyPr>
          <a:lstStyle/>
          <a:p>
            <a:pPr marL="341313" indent="0">
              <a:buNone/>
            </a:pPr>
            <a:r>
              <a:rPr lang="en-US" sz="4000" dirty="0" smtClean="0">
                <a:ea typeface="Adobe Heiti Std R" pitchFamily="34" charset="-128"/>
              </a:rPr>
              <a:t>5.States </a:t>
            </a:r>
            <a:r>
              <a:rPr lang="en-US" sz="4000" dirty="0">
                <a:ea typeface="Adobe Heiti Std R" pitchFamily="34" charset="-128"/>
              </a:rPr>
              <a:t>an opinion instead of a fact </a:t>
            </a:r>
            <a:r>
              <a:rPr lang="en-US" sz="4000" dirty="0" smtClean="0">
                <a:ea typeface="Adobe Heiti Std R" pitchFamily="34" charset="-128"/>
              </a:rPr>
              <a:t>or announcement.</a:t>
            </a:r>
            <a:endParaRPr lang="en-US" sz="4000" dirty="0">
              <a:ea typeface="Adobe Heiti Std R" pitchFamily="34" charset="-128"/>
            </a:endParaRPr>
          </a:p>
        </p:txBody>
      </p:sp>
    </p:spTree>
    <p:extLst>
      <p:ext uri="{BB962C8B-B14F-4D97-AF65-F5344CB8AC3E}">
        <p14:creationId xmlns:p14="http://schemas.microsoft.com/office/powerpoint/2010/main" val="146196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762000"/>
            <a:ext cx="8610600" cy="838200"/>
          </a:xfrm>
        </p:spPr>
        <p:txBody>
          <a:bodyPr>
            <a:noAutofit/>
          </a:bodyPr>
          <a:lstStyle/>
          <a:p>
            <a:pPr algn="ctr"/>
            <a:r>
              <a:rPr lang="en-US" sz="4800" b="1" i="1" dirty="0" smtClean="0">
                <a:solidFill>
                  <a:schemeClr val="tx1"/>
                </a:solidFill>
                <a:effectLst>
                  <a:outerShdw blurRad="38100" dist="38100" dir="2700000" algn="tl">
                    <a:srgbClr val="000000">
                      <a:alpha val="43137"/>
                    </a:srgbClr>
                  </a:outerShdw>
                </a:effectLst>
              </a:rPr>
              <a:t>3.emphatic </a:t>
            </a:r>
            <a:r>
              <a:rPr lang="en-US" sz="4800" b="1" i="1" dirty="0">
                <a:solidFill>
                  <a:schemeClr val="tx1"/>
                </a:solidFill>
                <a:effectLst>
                  <a:outerShdw blurRad="38100" dist="38100" dir="2700000" algn="tl">
                    <a:srgbClr val="000000">
                      <a:alpha val="43137"/>
                    </a:srgbClr>
                  </a:outerShdw>
                </a:effectLst>
              </a:rPr>
              <a:t>order</a:t>
            </a:r>
            <a:r>
              <a:rPr lang="en-US" sz="4800" b="1" i="1" dirty="0" smtClean="0">
                <a:solidFill>
                  <a:schemeClr val="tx1"/>
                </a:solidFill>
                <a:effectLst>
                  <a:outerShdw blurRad="38100" dist="38100" dir="2700000" algn="tl">
                    <a:srgbClr val="000000">
                      <a:alpha val="43137"/>
                    </a:srgbClr>
                  </a:outerShdw>
                </a:effectLst>
              </a:rPr>
              <a:t>:</a:t>
            </a:r>
          </a:p>
          <a:p>
            <a:pPr algn="ctr"/>
            <a:endParaRPr lang="en-US" sz="3600" b="1" i="1" dirty="0">
              <a:solidFill>
                <a:schemeClr val="tx1"/>
              </a:solidFill>
              <a:effectLst>
                <a:outerShdw blurRad="38100" dist="38100" dir="2700000" algn="tl">
                  <a:srgbClr val="000000">
                    <a:alpha val="43137"/>
                  </a:srgbClr>
                </a:outerShdw>
              </a:effectLst>
            </a:endParaRPr>
          </a:p>
        </p:txBody>
      </p:sp>
      <p:sp>
        <p:nvSpPr>
          <p:cNvPr id="3" name="TextBox 2"/>
          <p:cNvSpPr txBox="1"/>
          <p:nvPr/>
        </p:nvSpPr>
        <p:spPr>
          <a:xfrm>
            <a:off x="-685800" y="2133600"/>
            <a:ext cx="10439400" cy="4647426"/>
          </a:xfrm>
          <a:prstGeom prst="rect">
            <a:avLst/>
          </a:prstGeom>
          <a:noFill/>
        </p:spPr>
        <p:txBody>
          <a:bodyPr wrap="square" rtlCol="0">
            <a:spAutoFit/>
          </a:bodyPr>
          <a:lstStyle/>
          <a:p>
            <a:pPr marL="914400"/>
            <a:r>
              <a:rPr lang="en-US" sz="4400" dirty="0"/>
              <a:t>Organize ideas in the order of importance:</a:t>
            </a:r>
          </a:p>
          <a:p>
            <a:pPr marL="914400"/>
            <a:endParaRPr lang="en-US" sz="4400" dirty="0" smtClean="0"/>
          </a:p>
          <a:p>
            <a:pPr marL="914400"/>
            <a:r>
              <a:rPr lang="en-US" sz="4000" b="1" dirty="0" smtClean="0"/>
              <a:t>A. </a:t>
            </a:r>
            <a:r>
              <a:rPr lang="en-US" sz="4000" dirty="0" smtClean="0"/>
              <a:t>Ascending order(less important)</a:t>
            </a:r>
          </a:p>
          <a:p>
            <a:pPr marL="914400"/>
            <a:endParaRPr lang="en-US" sz="4400" dirty="0"/>
          </a:p>
          <a:p>
            <a:pPr marL="1422400" indent="-1306513"/>
            <a:r>
              <a:rPr lang="en-US" sz="4000" dirty="0" smtClean="0"/>
              <a:t>      </a:t>
            </a:r>
            <a:r>
              <a:rPr lang="en-US" sz="4000" b="1" dirty="0" smtClean="0"/>
              <a:t>B. </a:t>
            </a:r>
            <a:r>
              <a:rPr lang="en-US" sz="4000" dirty="0" smtClean="0"/>
              <a:t>Descending order(most important)</a:t>
            </a:r>
          </a:p>
          <a:p>
            <a:endParaRPr lang="en-US" sz="3200" dirty="0"/>
          </a:p>
        </p:txBody>
      </p:sp>
    </p:spTree>
    <p:extLst>
      <p:ext uri="{BB962C8B-B14F-4D97-AF65-F5344CB8AC3E}">
        <p14:creationId xmlns:p14="http://schemas.microsoft.com/office/powerpoint/2010/main" val="369596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981200"/>
            <a:ext cx="9956800" cy="4419600"/>
          </a:xfrm>
        </p:spPr>
        <p:txBody>
          <a:bodyPr>
            <a:noAutofit/>
          </a:bodyPr>
          <a:lstStyle/>
          <a:p>
            <a:pPr algn="l"/>
            <a:endParaRPr lang="en-US" sz="3600" b="1" i="1" dirty="0" smtClean="0">
              <a:solidFill>
                <a:schemeClr val="tx1"/>
              </a:solidFill>
            </a:endParaRPr>
          </a:p>
          <a:p>
            <a:endParaRPr lang="en-US" sz="3600" dirty="0">
              <a:solidFill>
                <a:schemeClr val="tx1"/>
              </a:solidFill>
            </a:endParaRPr>
          </a:p>
        </p:txBody>
      </p:sp>
      <p:sp>
        <p:nvSpPr>
          <p:cNvPr id="10" name="TextBox 9"/>
          <p:cNvSpPr txBox="1"/>
          <p:nvPr/>
        </p:nvSpPr>
        <p:spPr>
          <a:xfrm>
            <a:off x="228600" y="2160925"/>
            <a:ext cx="9677400" cy="3539430"/>
          </a:xfrm>
          <a:prstGeom prst="rect">
            <a:avLst/>
          </a:prstGeom>
          <a:noFill/>
        </p:spPr>
        <p:txBody>
          <a:bodyPr wrap="square" rtlCol="0">
            <a:spAutoFit/>
          </a:bodyPr>
          <a:lstStyle/>
          <a:p>
            <a:pPr indent="347663"/>
            <a:r>
              <a:rPr lang="en-US" sz="4800" b="1" dirty="0"/>
              <a:t>1.planning</a:t>
            </a:r>
            <a:r>
              <a:rPr lang="en-US" sz="4800" b="1" dirty="0" smtClean="0"/>
              <a:t>:</a:t>
            </a:r>
          </a:p>
          <a:p>
            <a:r>
              <a:rPr lang="en-US" sz="4400" dirty="0" smtClean="0"/>
              <a:t>      </a:t>
            </a:r>
            <a:r>
              <a:rPr lang="en-US" sz="4400" b="1" dirty="0" smtClean="0">
                <a:effectLst>
                  <a:outerShdw blurRad="38100" dist="38100" dir="2700000" algn="tl">
                    <a:srgbClr val="000000">
                      <a:alpha val="43137"/>
                    </a:srgbClr>
                  </a:outerShdw>
                </a:effectLst>
              </a:rPr>
              <a:t>A</a:t>
            </a:r>
            <a:r>
              <a:rPr lang="en-US" sz="4400" b="1" dirty="0">
                <a:effectLst>
                  <a:outerShdw blurRad="38100" dist="38100" dir="2700000" algn="tl">
                    <a:srgbClr val="000000">
                      <a:alpha val="43137"/>
                    </a:srgbClr>
                  </a:outerShdw>
                </a:effectLst>
              </a:rPr>
              <a:t>. </a:t>
            </a:r>
            <a:r>
              <a:rPr lang="en-US" sz="4400" dirty="0"/>
              <a:t>choosing  and narrowing </a:t>
            </a:r>
            <a:r>
              <a:rPr lang="en-US" sz="4400" dirty="0" smtClean="0"/>
              <a:t>a</a:t>
            </a:r>
          </a:p>
          <a:p>
            <a:r>
              <a:rPr lang="en-US" sz="4400" dirty="0" smtClean="0"/>
              <a:t>         topic</a:t>
            </a:r>
            <a:r>
              <a:rPr lang="en-US" sz="4400" dirty="0"/>
              <a:t>.</a:t>
            </a:r>
          </a:p>
          <a:p>
            <a:r>
              <a:rPr lang="en-US" sz="4400" dirty="0"/>
              <a:t>    </a:t>
            </a:r>
            <a:r>
              <a:rPr lang="en-US" sz="4400" dirty="0" smtClean="0"/>
              <a:t>  </a:t>
            </a:r>
            <a:r>
              <a:rPr lang="en-US" sz="4400" b="1" dirty="0" smtClean="0">
                <a:effectLst>
                  <a:outerShdw blurRad="38100" dist="38100" dir="2700000" algn="tl">
                    <a:srgbClr val="000000">
                      <a:alpha val="43137"/>
                    </a:srgbClr>
                  </a:outerShdw>
                </a:effectLst>
              </a:rPr>
              <a:t>B</a:t>
            </a:r>
            <a:r>
              <a:rPr lang="en-US" sz="4400" b="1" dirty="0">
                <a:effectLst>
                  <a:outerShdw blurRad="38100" dist="38100" dir="2700000" algn="tl">
                    <a:srgbClr val="000000">
                      <a:alpha val="43137"/>
                    </a:srgbClr>
                  </a:outerShdw>
                </a:effectLst>
              </a:rPr>
              <a:t>. </a:t>
            </a:r>
            <a:r>
              <a:rPr lang="en-US" sz="4400" dirty="0"/>
              <a:t>Brainstorming, featuring</a:t>
            </a:r>
            <a:r>
              <a:rPr lang="en-US" sz="4400" dirty="0" smtClean="0"/>
              <a:t>,</a:t>
            </a:r>
          </a:p>
          <a:p>
            <a:r>
              <a:rPr lang="en-US" sz="4400" dirty="0"/>
              <a:t> </a:t>
            </a:r>
            <a:r>
              <a:rPr lang="en-US" sz="4400" dirty="0" smtClean="0"/>
              <a:t>        </a:t>
            </a:r>
            <a:r>
              <a:rPr lang="en-US" sz="4400" dirty="0"/>
              <a:t>clustering</a:t>
            </a:r>
            <a:r>
              <a:rPr lang="en-US" sz="4400" dirty="0" smtClean="0"/>
              <a:t>.</a:t>
            </a:r>
            <a:endParaRPr lang="en-US" sz="4400" dirty="0"/>
          </a:p>
        </p:txBody>
      </p:sp>
      <p:sp>
        <p:nvSpPr>
          <p:cNvPr id="2" name="TextBox 1"/>
          <p:cNvSpPr txBox="1"/>
          <p:nvPr/>
        </p:nvSpPr>
        <p:spPr>
          <a:xfrm>
            <a:off x="914400" y="792540"/>
            <a:ext cx="8229600" cy="1569660"/>
          </a:xfrm>
          <a:prstGeom prst="rect">
            <a:avLst/>
          </a:prstGeom>
          <a:noFill/>
        </p:spPr>
        <p:txBody>
          <a:bodyPr wrap="square" rtlCol="0">
            <a:spAutoFit/>
          </a:bodyPr>
          <a:lstStyle/>
          <a:p>
            <a:r>
              <a:rPr lang="en-US" sz="4800" b="1" i="1" dirty="0">
                <a:effectLst>
                  <a:outerShdw blurRad="38100" dist="38100" dir="2700000" algn="tl">
                    <a:srgbClr val="000000">
                      <a:alpha val="43137"/>
                    </a:srgbClr>
                  </a:outerShdw>
                </a:effectLst>
              </a:rPr>
              <a:t>Steps to paragraph writing</a:t>
            </a:r>
            <a:r>
              <a:rPr lang="en-US" sz="4800" b="1" i="1" dirty="0"/>
              <a:t> </a:t>
            </a:r>
          </a:p>
          <a:p>
            <a:endParaRPr lang="en-US" sz="4800" dirty="0"/>
          </a:p>
        </p:txBody>
      </p:sp>
    </p:spTree>
    <p:extLst>
      <p:ext uri="{BB962C8B-B14F-4D97-AF65-F5344CB8AC3E}">
        <p14:creationId xmlns:p14="http://schemas.microsoft.com/office/powerpoint/2010/main" val="366128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371600"/>
            <a:ext cx="4876800" cy="1323439"/>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C</a:t>
            </a:r>
            <a:r>
              <a:rPr lang="en-US" sz="4000" b="1" dirty="0">
                <a:effectLst>
                  <a:outerShdw blurRad="38100" dist="38100" dir="2700000" algn="tl">
                    <a:srgbClr val="000000">
                      <a:alpha val="43137"/>
                    </a:srgbClr>
                  </a:outerShdw>
                </a:effectLst>
              </a:rPr>
              <a:t>. </a:t>
            </a:r>
            <a:r>
              <a:rPr lang="en-US" sz="4000" dirty="0"/>
              <a:t>Grouping.</a:t>
            </a:r>
            <a:endParaRPr lang="en-US" sz="4000" dirty="0" smtClean="0"/>
          </a:p>
          <a:p>
            <a:r>
              <a:rPr lang="en-US" sz="4000" b="1" dirty="0" smtClean="0">
                <a:effectLst>
                  <a:outerShdw blurRad="38100" dist="38100" dir="2700000" algn="tl">
                    <a:srgbClr val="000000">
                      <a:alpha val="43137"/>
                    </a:srgbClr>
                  </a:outerShdw>
                </a:effectLst>
              </a:rPr>
              <a:t>D</a:t>
            </a:r>
            <a:r>
              <a:rPr lang="en-US" sz="4000" b="1" dirty="0">
                <a:effectLst>
                  <a:outerShdw blurRad="38100" dist="38100" dir="2700000" algn="tl">
                    <a:srgbClr val="000000">
                      <a:alpha val="43137"/>
                    </a:srgbClr>
                  </a:outerShdw>
                </a:effectLst>
              </a:rPr>
              <a:t>. </a:t>
            </a:r>
            <a:r>
              <a:rPr lang="en-US" sz="4000" dirty="0"/>
              <a:t>Outlining. </a:t>
            </a:r>
          </a:p>
        </p:txBody>
      </p:sp>
      <p:sp>
        <p:nvSpPr>
          <p:cNvPr id="5" name="TextBox 4"/>
          <p:cNvSpPr txBox="1"/>
          <p:nvPr/>
        </p:nvSpPr>
        <p:spPr>
          <a:xfrm>
            <a:off x="5334000" y="2057400"/>
            <a:ext cx="1905000" cy="3785652"/>
          </a:xfrm>
          <a:prstGeom prst="rect">
            <a:avLst/>
          </a:prstGeom>
          <a:noFill/>
        </p:spPr>
        <p:txBody>
          <a:bodyPr wrap="square" rtlCol="0">
            <a:spAutoFit/>
          </a:bodyPr>
          <a:lstStyle/>
          <a:p>
            <a:r>
              <a:rPr lang="en-US" sz="4000" b="1" dirty="0" smtClean="0"/>
              <a:t>I.                             II.</a:t>
            </a:r>
          </a:p>
          <a:p>
            <a:r>
              <a:rPr lang="en-US" sz="4000" b="1" dirty="0" smtClean="0"/>
              <a:t>    A.</a:t>
            </a:r>
          </a:p>
          <a:p>
            <a:r>
              <a:rPr lang="en-US" sz="4000" b="1" dirty="0" smtClean="0"/>
              <a:t>    B.</a:t>
            </a:r>
          </a:p>
          <a:p>
            <a:r>
              <a:rPr lang="en-US" sz="4000" b="1" dirty="0" smtClean="0"/>
              <a:t>       1.</a:t>
            </a:r>
          </a:p>
          <a:p>
            <a:r>
              <a:rPr lang="en-US" sz="4000" b="1" dirty="0" smtClean="0"/>
              <a:t>       2. </a:t>
            </a:r>
          </a:p>
        </p:txBody>
      </p:sp>
      <p:cxnSp>
        <p:nvCxnSpPr>
          <p:cNvPr id="6" name="Straight Arrow Connector 5"/>
          <p:cNvCxnSpPr/>
          <p:nvPr/>
        </p:nvCxnSpPr>
        <p:spPr>
          <a:xfrm>
            <a:off x="4343400" y="2514600"/>
            <a:ext cx="5334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7" name="TextBox 6"/>
          <p:cNvSpPr txBox="1"/>
          <p:nvPr/>
        </p:nvSpPr>
        <p:spPr>
          <a:xfrm>
            <a:off x="609600" y="5791200"/>
            <a:ext cx="3276600" cy="830997"/>
          </a:xfrm>
          <a:prstGeom prst="rect">
            <a:avLst/>
          </a:prstGeom>
          <a:noFill/>
        </p:spPr>
        <p:txBody>
          <a:bodyPr wrap="square" rtlCol="0">
            <a:spAutoFit/>
          </a:bodyPr>
          <a:lstStyle/>
          <a:p>
            <a:r>
              <a:rPr lang="en-US" sz="4800" b="1" dirty="0"/>
              <a:t> 2.writing.</a:t>
            </a:r>
          </a:p>
        </p:txBody>
      </p:sp>
    </p:spTree>
    <p:extLst>
      <p:ext uri="{BB962C8B-B14F-4D97-AF65-F5344CB8AC3E}">
        <p14:creationId xmlns:p14="http://schemas.microsoft.com/office/powerpoint/2010/main" val="76475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 y="1143000"/>
            <a:ext cx="9525000" cy="5257800"/>
          </a:xfrm>
        </p:spPr>
        <p:txBody>
          <a:bodyPr>
            <a:noAutofit/>
          </a:bodyPr>
          <a:lstStyle/>
          <a:p>
            <a:r>
              <a:rPr lang="en-US" sz="5400" b="1" dirty="0" smtClean="0">
                <a:solidFill>
                  <a:schemeClr val="tx1"/>
                </a:solidFill>
              </a:rPr>
              <a:t>    3.revising:</a:t>
            </a:r>
          </a:p>
          <a:p>
            <a:pPr marL="914400" indent="-508000"/>
            <a:r>
              <a:rPr lang="en-US" sz="4800" dirty="0">
                <a:solidFill>
                  <a:schemeClr val="tx1"/>
                </a:solidFill>
              </a:rPr>
              <a:t> </a:t>
            </a:r>
            <a:r>
              <a:rPr lang="en-US" sz="4800" dirty="0" smtClean="0">
                <a:solidFill>
                  <a:schemeClr val="tx1"/>
                </a:solidFill>
              </a:rPr>
              <a:t>    </a:t>
            </a:r>
            <a:r>
              <a:rPr lang="en-US" sz="4800" b="1" dirty="0" smtClean="0">
                <a:solidFill>
                  <a:schemeClr val="tx1"/>
                </a:solidFill>
                <a:effectLst>
                  <a:outerShdw blurRad="38100" dist="38100" dir="2700000" algn="tl">
                    <a:srgbClr val="000000">
                      <a:alpha val="43137"/>
                    </a:srgbClr>
                  </a:outerShdw>
                </a:effectLst>
              </a:rPr>
              <a:t>A. </a:t>
            </a:r>
            <a:r>
              <a:rPr lang="en-US" sz="4800" dirty="0" smtClean="0">
                <a:solidFill>
                  <a:schemeClr val="tx1"/>
                </a:solidFill>
              </a:rPr>
              <a:t>Check paragraph, careful</a:t>
            </a:r>
          </a:p>
          <a:p>
            <a:pPr marL="914400" indent="-508000"/>
            <a:r>
              <a:rPr lang="en-US" sz="4800" dirty="0">
                <a:solidFill>
                  <a:schemeClr val="tx1"/>
                </a:solidFill>
              </a:rPr>
              <a:t> </a:t>
            </a:r>
            <a:r>
              <a:rPr lang="en-US" sz="4800" dirty="0" smtClean="0">
                <a:solidFill>
                  <a:schemeClr val="tx1"/>
                </a:solidFill>
              </a:rPr>
              <a:t>       about general overview.</a:t>
            </a:r>
          </a:p>
          <a:p>
            <a:r>
              <a:rPr lang="en-US" sz="4800" dirty="0" smtClean="0">
                <a:solidFill>
                  <a:schemeClr val="tx1"/>
                </a:solidFill>
              </a:rPr>
              <a:t>       </a:t>
            </a:r>
            <a:r>
              <a:rPr lang="en-US" sz="4800" b="1" dirty="0" smtClean="0">
                <a:solidFill>
                  <a:schemeClr val="tx1"/>
                </a:solidFill>
                <a:effectLst>
                  <a:outerShdw blurRad="38100" dist="38100" dir="2700000" algn="tl">
                    <a:srgbClr val="000000">
                      <a:alpha val="43137"/>
                    </a:srgbClr>
                  </a:outerShdw>
                </a:effectLst>
              </a:rPr>
              <a:t> B. </a:t>
            </a:r>
            <a:r>
              <a:rPr lang="en-US" sz="4800" dirty="0" smtClean="0">
                <a:solidFill>
                  <a:schemeClr val="tx1"/>
                </a:solidFill>
              </a:rPr>
              <a:t>Check </a:t>
            </a:r>
            <a:r>
              <a:rPr lang="en-US" sz="4800" dirty="0">
                <a:solidFill>
                  <a:schemeClr val="tx1"/>
                </a:solidFill>
              </a:rPr>
              <a:t>for topic </a:t>
            </a:r>
            <a:r>
              <a:rPr lang="en-US" sz="4800" dirty="0" smtClean="0">
                <a:solidFill>
                  <a:schemeClr val="tx1"/>
                </a:solidFill>
              </a:rPr>
              <a:t>sentence.</a:t>
            </a:r>
            <a:endParaRPr lang="en-US" sz="4800" dirty="0">
              <a:solidFill>
                <a:schemeClr val="tx1"/>
              </a:solidFill>
            </a:endParaRPr>
          </a:p>
          <a:p>
            <a:r>
              <a:rPr lang="en-US" sz="4800" dirty="0">
                <a:solidFill>
                  <a:schemeClr val="tx1"/>
                </a:solidFill>
              </a:rPr>
              <a:t>  </a:t>
            </a:r>
            <a:r>
              <a:rPr lang="en-US" sz="4800" dirty="0" smtClean="0">
                <a:solidFill>
                  <a:schemeClr val="tx1"/>
                </a:solidFill>
              </a:rPr>
              <a:t>      </a:t>
            </a:r>
            <a:r>
              <a:rPr lang="en-US" sz="4800" b="1" dirty="0" smtClean="0">
                <a:solidFill>
                  <a:schemeClr val="tx1"/>
                </a:solidFill>
                <a:effectLst>
                  <a:outerShdw blurRad="38100" dist="38100" dir="2700000" algn="tl">
                    <a:srgbClr val="000000">
                      <a:alpha val="43137"/>
                    </a:srgbClr>
                  </a:outerShdw>
                </a:effectLst>
              </a:rPr>
              <a:t>C. </a:t>
            </a:r>
            <a:r>
              <a:rPr lang="en-US" sz="4800" dirty="0" smtClean="0">
                <a:solidFill>
                  <a:schemeClr val="tx1"/>
                </a:solidFill>
              </a:rPr>
              <a:t>Check unity.</a:t>
            </a:r>
            <a:endParaRPr lang="en-US" sz="4800" dirty="0">
              <a:solidFill>
                <a:schemeClr val="tx1"/>
              </a:solidFill>
            </a:endParaRPr>
          </a:p>
          <a:p>
            <a:r>
              <a:rPr lang="en-US" sz="4800" dirty="0">
                <a:solidFill>
                  <a:schemeClr val="tx1"/>
                </a:solidFill>
              </a:rPr>
              <a:t> </a:t>
            </a:r>
          </a:p>
          <a:p>
            <a:r>
              <a:rPr lang="en-US" sz="3600" dirty="0">
                <a:solidFill>
                  <a:schemeClr val="tx1"/>
                </a:solidFill>
              </a:rPr>
              <a:t> </a:t>
            </a:r>
          </a:p>
          <a:p>
            <a:endParaRPr lang="en-US" sz="3600" dirty="0"/>
          </a:p>
        </p:txBody>
      </p:sp>
    </p:spTree>
    <p:extLst>
      <p:ext uri="{BB962C8B-B14F-4D97-AF65-F5344CB8AC3E}">
        <p14:creationId xmlns:p14="http://schemas.microsoft.com/office/powerpoint/2010/main" val="333515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Right)">
                                      <p:cBhvr>
                                        <p:cTn id="7" dur="500"/>
                                        <p:tgtEl>
                                          <p:spTgt spid="2">
                                            <p:txEl>
                                              <p:pRg st="1" end="1"/>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strips(downRight)">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strips(downRight)">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strips(downRight)">
                                      <p:cBhvr>
                                        <p:cTn id="2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331416"/>
            <a:ext cx="10439400" cy="4154984"/>
          </a:xfrm>
          <a:prstGeom prst="rect">
            <a:avLst/>
          </a:prstGeom>
          <a:noFill/>
        </p:spPr>
        <p:txBody>
          <a:bodyPr wrap="square" rtlCol="0">
            <a:spAutoFit/>
          </a:bodyPr>
          <a:lstStyle/>
          <a:p>
            <a:r>
              <a:rPr lang="en-US" sz="4400" dirty="0"/>
              <a:t> </a:t>
            </a:r>
            <a:r>
              <a:rPr lang="en-US" sz="4400" b="1" dirty="0">
                <a:effectLst>
                  <a:outerShdw blurRad="38100" dist="38100" dir="2700000" algn="tl">
                    <a:srgbClr val="000000">
                      <a:alpha val="43137"/>
                    </a:srgbClr>
                  </a:outerShdw>
                </a:effectLst>
              </a:rPr>
              <a:t>D. </a:t>
            </a:r>
            <a:r>
              <a:rPr lang="en-US" sz="4400" dirty="0"/>
              <a:t>Check coherency, </a:t>
            </a:r>
            <a:r>
              <a:rPr lang="en-US" sz="4400" dirty="0" smtClean="0"/>
              <a:t>transition,</a:t>
            </a:r>
          </a:p>
          <a:p>
            <a:r>
              <a:rPr lang="en-US" sz="4400" dirty="0" smtClean="0"/>
              <a:t>    logical.</a:t>
            </a:r>
          </a:p>
          <a:p>
            <a:r>
              <a:rPr lang="en-US" sz="4400" dirty="0" smtClean="0"/>
              <a:t> </a:t>
            </a:r>
            <a:r>
              <a:rPr lang="en-US" sz="4400" b="1" dirty="0" smtClean="0">
                <a:effectLst>
                  <a:outerShdw blurRad="38100" dist="38100" dir="2700000" algn="tl">
                    <a:srgbClr val="000000">
                      <a:alpha val="43137"/>
                    </a:srgbClr>
                  </a:outerShdw>
                </a:effectLst>
              </a:rPr>
              <a:t>E</a:t>
            </a:r>
            <a:r>
              <a:rPr lang="en-US" sz="4400" b="1" dirty="0">
                <a:effectLst>
                  <a:outerShdw blurRad="38100" dist="38100" dir="2700000" algn="tl">
                    <a:srgbClr val="000000">
                      <a:alpha val="43137"/>
                    </a:srgbClr>
                  </a:outerShdw>
                </a:effectLst>
              </a:rPr>
              <a:t>. </a:t>
            </a:r>
            <a:r>
              <a:rPr lang="en-US" sz="4400" dirty="0"/>
              <a:t>Check enough </a:t>
            </a:r>
            <a:r>
              <a:rPr lang="en-US" sz="4400" dirty="0" smtClean="0"/>
              <a:t>supporting </a:t>
            </a:r>
          </a:p>
          <a:p>
            <a:r>
              <a:rPr lang="en-US" sz="4400" dirty="0"/>
              <a:t> </a:t>
            </a:r>
            <a:r>
              <a:rPr lang="en-US" sz="4400" dirty="0" smtClean="0"/>
              <a:t>   </a:t>
            </a:r>
            <a:r>
              <a:rPr lang="en-US" sz="4400" dirty="0" smtClean="0"/>
              <a:t>sentences.</a:t>
            </a:r>
            <a:endParaRPr lang="en-US" sz="4400" dirty="0"/>
          </a:p>
          <a:p>
            <a:pPr marL="973138" indent="-798513"/>
            <a:r>
              <a:rPr lang="en-US" sz="4400" b="1" dirty="0" smtClean="0">
                <a:effectLst>
                  <a:outerShdw blurRad="38100" dist="38100" dir="2700000" algn="tl">
                    <a:srgbClr val="000000">
                      <a:alpha val="43137"/>
                    </a:srgbClr>
                  </a:outerShdw>
                </a:effectLst>
              </a:rPr>
              <a:t>F</a:t>
            </a:r>
            <a:r>
              <a:rPr lang="en-US" sz="4400" b="1" dirty="0">
                <a:effectLst>
                  <a:outerShdw blurRad="38100" dist="38100" dir="2700000" algn="tl">
                    <a:srgbClr val="000000">
                      <a:alpha val="43137"/>
                    </a:srgbClr>
                  </a:outerShdw>
                </a:effectLst>
              </a:rPr>
              <a:t>. </a:t>
            </a:r>
            <a:r>
              <a:rPr lang="en-US" sz="4400" dirty="0"/>
              <a:t>Check for concluding </a:t>
            </a:r>
            <a:r>
              <a:rPr lang="en-US" sz="4400" dirty="0" smtClean="0"/>
              <a:t>sentence</a:t>
            </a:r>
          </a:p>
          <a:p>
            <a:pPr marL="973138" indent="-798513"/>
            <a:r>
              <a:rPr lang="en-US" sz="4400" dirty="0"/>
              <a:t> </a:t>
            </a:r>
            <a:r>
              <a:rPr lang="en-US" sz="4400" dirty="0" smtClean="0"/>
              <a:t>  </a:t>
            </a:r>
            <a:r>
              <a:rPr lang="en-US" sz="4400" dirty="0"/>
              <a:t>if  needed.	</a:t>
            </a:r>
          </a:p>
        </p:txBody>
      </p:sp>
    </p:spTree>
    <p:extLst>
      <p:ext uri="{BB962C8B-B14F-4D97-AF65-F5344CB8AC3E}">
        <p14:creationId xmlns:p14="http://schemas.microsoft.com/office/powerpoint/2010/main" val="1505413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962400"/>
            <a:ext cx="8229600" cy="1938992"/>
          </a:xfrm>
          <a:prstGeom prst="rect">
            <a:avLst/>
          </a:prstGeom>
          <a:noFill/>
        </p:spPr>
        <p:txBody>
          <a:bodyPr wrap="square" rtlCol="0">
            <a:spAutoFit/>
          </a:bodyPr>
          <a:lstStyle/>
          <a:p>
            <a:r>
              <a:rPr lang="en-US" sz="3200" dirty="0" smtClean="0"/>
              <a:t>    </a:t>
            </a:r>
            <a:r>
              <a:rPr lang="en-US" sz="3200" b="1" dirty="0" smtClean="0"/>
              <a:t> </a:t>
            </a:r>
            <a:r>
              <a:rPr lang="en-US" sz="4400" b="1" dirty="0"/>
              <a:t>A. </a:t>
            </a:r>
            <a:r>
              <a:rPr lang="en-US" sz="4400" dirty="0"/>
              <a:t>Lack of </a:t>
            </a:r>
            <a:r>
              <a:rPr lang="en-US" sz="4400" dirty="0" smtClean="0"/>
              <a:t>subject v. agreement.</a:t>
            </a:r>
            <a:r>
              <a:rPr lang="en-US" sz="4400" dirty="0"/>
              <a:t/>
            </a:r>
            <a:br>
              <a:rPr lang="en-US" sz="4400" dirty="0"/>
            </a:br>
            <a:r>
              <a:rPr lang="en-US" sz="4400" dirty="0"/>
              <a:t>   </a:t>
            </a:r>
            <a:r>
              <a:rPr lang="en-US" sz="4400" dirty="0" smtClean="0"/>
              <a:t> </a:t>
            </a:r>
            <a:r>
              <a:rPr lang="en-US" sz="4400" b="1" dirty="0" smtClean="0"/>
              <a:t>B. </a:t>
            </a:r>
            <a:r>
              <a:rPr lang="en-US" sz="4400" dirty="0"/>
              <a:t>Wrong use of </a:t>
            </a:r>
            <a:r>
              <a:rPr lang="en-US" sz="4400" dirty="0" smtClean="0"/>
              <a:t>pronoun.</a:t>
            </a:r>
            <a:r>
              <a:rPr lang="en-US" sz="3200" dirty="0"/>
              <a:t/>
            </a:r>
            <a:br>
              <a:rPr lang="en-US" sz="3200" dirty="0"/>
            </a:br>
            <a:r>
              <a:rPr lang="en-US" sz="3200" dirty="0"/>
              <a:t>      </a:t>
            </a:r>
          </a:p>
        </p:txBody>
      </p:sp>
      <p:sp>
        <p:nvSpPr>
          <p:cNvPr id="5" name="TextBox 4"/>
          <p:cNvSpPr txBox="1"/>
          <p:nvPr/>
        </p:nvSpPr>
        <p:spPr>
          <a:xfrm>
            <a:off x="685800" y="2895600"/>
            <a:ext cx="5181600" cy="769441"/>
          </a:xfrm>
          <a:prstGeom prst="rect">
            <a:avLst/>
          </a:prstGeom>
          <a:noFill/>
        </p:spPr>
        <p:txBody>
          <a:bodyPr wrap="square" rtlCol="0">
            <a:spAutoFit/>
          </a:bodyPr>
          <a:lstStyle/>
          <a:p>
            <a:r>
              <a:rPr lang="en-US" sz="4400" b="1" dirty="0" smtClean="0"/>
              <a:t>1.Grammar </a:t>
            </a:r>
            <a:r>
              <a:rPr lang="en-US" sz="4400" b="1" dirty="0"/>
              <a:t>errors:</a:t>
            </a:r>
          </a:p>
        </p:txBody>
      </p:sp>
      <p:sp>
        <p:nvSpPr>
          <p:cNvPr id="6" name="TextBox 5"/>
          <p:cNvSpPr txBox="1"/>
          <p:nvPr/>
        </p:nvSpPr>
        <p:spPr>
          <a:xfrm>
            <a:off x="990600" y="1066800"/>
            <a:ext cx="7010400" cy="1569660"/>
          </a:xfrm>
          <a:prstGeom prst="rect">
            <a:avLst/>
          </a:prstGeom>
          <a:noFill/>
        </p:spPr>
        <p:txBody>
          <a:bodyPr wrap="square" rtlCol="0">
            <a:spAutoFit/>
          </a:bodyPr>
          <a:lstStyle/>
          <a:p>
            <a:r>
              <a:rPr lang="en-US" sz="4800" b="1" i="1" dirty="0">
                <a:effectLst>
                  <a:outerShdw blurRad="38100" dist="38100" dir="2700000" algn="tl">
                    <a:srgbClr val="000000">
                      <a:alpha val="43137"/>
                    </a:srgbClr>
                  </a:outerShdw>
                </a:effectLst>
              </a:rPr>
              <a:t>Proofreading make it free from errors</a:t>
            </a:r>
            <a:r>
              <a:rPr lang="en-US" sz="4800" b="1" dirty="0">
                <a:effectLst>
                  <a:outerShdw blurRad="38100" dist="38100" dir="2700000" algn="tl">
                    <a:srgbClr val="000000">
                      <a:alpha val="43137"/>
                    </a:srgbClr>
                  </a:outerShdw>
                </a:effectLst>
              </a:rPr>
              <a:t>:</a:t>
            </a:r>
            <a:endParaRPr lang="en-US" sz="4800" dirty="0"/>
          </a:p>
        </p:txBody>
      </p:sp>
    </p:spTree>
    <p:extLst>
      <p:ext uri="{BB962C8B-B14F-4D97-AF65-F5344CB8AC3E}">
        <p14:creationId xmlns:p14="http://schemas.microsoft.com/office/powerpoint/2010/main" val="411002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95400"/>
            <a:ext cx="8001000" cy="2123658"/>
          </a:xfrm>
          <a:prstGeom prst="rect">
            <a:avLst/>
          </a:prstGeom>
          <a:noFill/>
        </p:spPr>
        <p:txBody>
          <a:bodyPr wrap="square" rtlCol="0">
            <a:spAutoFit/>
          </a:bodyPr>
          <a:lstStyle/>
          <a:p>
            <a:r>
              <a:rPr lang="en-US" sz="4400" b="1" dirty="0"/>
              <a:t>C. </a:t>
            </a:r>
            <a:r>
              <a:rPr lang="en-US" sz="4400" dirty="0"/>
              <a:t>Use of mixed constructors</a:t>
            </a:r>
            <a:r>
              <a:rPr lang="en-US" sz="4400" dirty="0" smtClean="0"/>
              <a:t>.</a:t>
            </a:r>
            <a:br>
              <a:rPr lang="en-US" sz="4400" dirty="0" smtClean="0"/>
            </a:br>
            <a:r>
              <a:rPr lang="en-US" sz="4400" b="1" dirty="0" smtClean="0"/>
              <a:t>D</a:t>
            </a:r>
            <a:r>
              <a:rPr lang="en-US" sz="4400" b="1" dirty="0"/>
              <a:t>. </a:t>
            </a:r>
            <a:r>
              <a:rPr lang="en-US" sz="4400" dirty="0"/>
              <a:t>Misplacement of modifiers .</a:t>
            </a:r>
          </a:p>
          <a:p>
            <a:endParaRPr lang="en-US" sz="4400" dirty="0"/>
          </a:p>
        </p:txBody>
      </p:sp>
      <p:sp>
        <p:nvSpPr>
          <p:cNvPr id="5" name="TextBox 4"/>
          <p:cNvSpPr txBox="1"/>
          <p:nvPr/>
        </p:nvSpPr>
        <p:spPr>
          <a:xfrm>
            <a:off x="76200" y="3210342"/>
            <a:ext cx="8229600" cy="2123658"/>
          </a:xfrm>
          <a:prstGeom prst="rect">
            <a:avLst/>
          </a:prstGeom>
          <a:noFill/>
        </p:spPr>
        <p:txBody>
          <a:bodyPr wrap="square" rtlCol="0">
            <a:spAutoFit/>
          </a:bodyPr>
          <a:lstStyle/>
          <a:p>
            <a:pPr algn="ctr"/>
            <a:r>
              <a:rPr lang="en-US" sz="4400" dirty="0" smtClean="0"/>
              <a:t> </a:t>
            </a:r>
            <a:r>
              <a:rPr lang="en-US" sz="4400" dirty="0"/>
              <a:t>(use of words, prepositions, collocations)</a:t>
            </a:r>
            <a:br>
              <a:rPr lang="en-US" sz="4400" dirty="0"/>
            </a:br>
            <a:endParaRPr lang="en-US" sz="4400" dirty="0"/>
          </a:p>
        </p:txBody>
      </p:sp>
      <p:sp>
        <p:nvSpPr>
          <p:cNvPr id="6" name="TextBox 5"/>
          <p:cNvSpPr txBox="1"/>
          <p:nvPr/>
        </p:nvSpPr>
        <p:spPr>
          <a:xfrm>
            <a:off x="609600" y="5181600"/>
            <a:ext cx="5715000" cy="1446550"/>
          </a:xfrm>
          <a:prstGeom prst="rect">
            <a:avLst/>
          </a:prstGeom>
          <a:noFill/>
        </p:spPr>
        <p:txBody>
          <a:bodyPr wrap="square" rtlCol="0">
            <a:spAutoFit/>
          </a:bodyPr>
          <a:lstStyle/>
          <a:p>
            <a:r>
              <a:rPr lang="en-US" sz="4400" b="1" dirty="0"/>
              <a:t>2.Errors in </a:t>
            </a:r>
            <a:r>
              <a:rPr lang="en-US" sz="4400" b="1" dirty="0" smtClean="0"/>
              <a:t>deletion.</a:t>
            </a:r>
            <a:r>
              <a:rPr lang="en-US" sz="4400" b="1" dirty="0"/>
              <a:t/>
            </a:r>
            <a:br>
              <a:rPr lang="en-US" sz="4400" b="1" dirty="0"/>
            </a:br>
            <a:endParaRPr lang="en-US" sz="4400" b="1" dirty="0"/>
          </a:p>
        </p:txBody>
      </p:sp>
    </p:spTree>
    <p:extLst>
      <p:ext uri="{BB962C8B-B14F-4D97-AF65-F5344CB8AC3E}">
        <p14:creationId xmlns:p14="http://schemas.microsoft.com/office/powerpoint/2010/main" val="104826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316480"/>
            <a:ext cx="6400800" cy="3474720"/>
          </a:xfrm>
        </p:spPr>
        <p:txBody>
          <a:bodyPr>
            <a:normAutofit/>
          </a:bodyPr>
          <a:lstStyle/>
          <a:p>
            <a:pPr marL="45720" indent="0">
              <a:buNone/>
            </a:pPr>
            <a:r>
              <a:rPr lang="en-US" sz="4400" b="1" dirty="0" smtClean="0">
                <a:solidFill>
                  <a:schemeClr val="tx1"/>
                </a:solidFill>
              </a:rPr>
              <a:t>A. </a:t>
            </a:r>
            <a:r>
              <a:rPr lang="en-US" sz="4400" dirty="0" smtClean="0">
                <a:solidFill>
                  <a:schemeClr val="tx1"/>
                </a:solidFill>
              </a:rPr>
              <a:t>Comma </a:t>
            </a:r>
            <a:r>
              <a:rPr lang="en-US" sz="4400" dirty="0">
                <a:solidFill>
                  <a:schemeClr val="tx1"/>
                </a:solidFill>
              </a:rPr>
              <a:t>errors</a:t>
            </a:r>
            <a:br>
              <a:rPr lang="en-US" sz="4400" dirty="0">
                <a:solidFill>
                  <a:schemeClr val="tx1"/>
                </a:solidFill>
              </a:rPr>
            </a:br>
            <a:r>
              <a:rPr lang="en-US" sz="4400" b="1" dirty="0" smtClean="0">
                <a:solidFill>
                  <a:schemeClr val="tx1"/>
                </a:solidFill>
              </a:rPr>
              <a:t>B. </a:t>
            </a:r>
            <a:r>
              <a:rPr lang="en-US" sz="4400" dirty="0" smtClean="0">
                <a:solidFill>
                  <a:schemeClr val="tx1"/>
                </a:solidFill>
              </a:rPr>
              <a:t>Question </a:t>
            </a:r>
            <a:r>
              <a:rPr lang="en-US" sz="4400" dirty="0">
                <a:solidFill>
                  <a:schemeClr val="tx1"/>
                </a:solidFill>
              </a:rPr>
              <a:t>makes errors</a:t>
            </a:r>
            <a:br>
              <a:rPr lang="en-US" sz="4400" dirty="0">
                <a:solidFill>
                  <a:schemeClr val="tx1"/>
                </a:solidFill>
              </a:rPr>
            </a:br>
            <a:r>
              <a:rPr lang="en-US" sz="4400" b="1" dirty="0" smtClean="0">
                <a:solidFill>
                  <a:schemeClr val="tx1"/>
                </a:solidFill>
              </a:rPr>
              <a:t>C. </a:t>
            </a:r>
            <a:r>
              <a:rPr lang="en-US" sz="4400" dirty="0" smtClean="0">
                <a:solidFill>
                  <a:schemeClr val="tx1"/>
                </a:solidFill>
              </a:rPr>
              <a:t>Apostrophe </a:t>
            </a:r>
            <a:r>
              <a:rPr lang="en-US" sz="4400" dirty="0">
                <a:solidFill>
                  <a:schemeClr val="tx1"/>
                </a:solidFill>
              </a:rPr>
              <a:t>errors </a:t>
            </a:r>
            <a:br>
              <a:rPr lang="en-US" sz="4400" dirty="0">
                <a:solidFill>
                  <a:schemeClr val="tx1"/>
                </a:solidFill>
              </a:rPr>
            </a:br>
            <a:r>
              <a:rPr lang="en-US" sz="4400" b="1" dirty="0" smtClean="0">
                <a:solidFill>
                  <a:schemeClr val="tx1"/>
                </a:solidFill>
              </a:rPr>
              <a:t>D. </a:t>
            </a:r>
            <a:r>
              <a:rPr lang="en-US" sz="4400" dirty="0" smtClean="0">
                <a:solidFill>
                  <a:schemeClr val="tx1"/>
                </a:solidFill>
              </a:rPr>
              <a:t>Capitalization </a:t>
            </a:r>
            <a:r>
              <a:rPr lang="en-US" sz="4400" dirty="0">
                <a:solidFill>
                  <a:schemeClr val="tx1"/>
                </a:solidFill>
              </a:rPr>
              <a:t>errors</a:t>
            </a:r>
            <a:endParaRPr lang="en-US" sz="4400" dirty="0"/>
          </a:p>
        </p:txBody>
      </p:sp>
      <p:sp>
        <p:nvSpPr>
          <p:cNvPr id="2" name="TextBox 1"/>
          <p:cNvSpPr txBox="1"/>
          <p:nvPr/>
        </p:nvSpPr>
        <p:spPr>
          <a:xfrm>
            <a:off x="762000" y="1135559"/>
            <a:ext cx="6553200" cy="769441"/>
          </a:xfrm>
          <a:prstGeom prst="rect">
            <a:avLst/>
          </a:prstGeom>
          <a:noFill/>
        </p:spPr>
        <p:txBody>
          <a:bodyPr wrap="square" rtlCol="0">
            <a:spAutoFit/>
          </a:bodyPr>
          <a:lstStyle/>
          <a:p>
            <a:r>
              <a:rPr lang="en-US" sz="4400" b="1" dirty="0"/>
              <a:t>3.Punctuation </a:t>
            </a:r>
            <a:r>
              <a:rPr lang="en-US" sz="4400" b="1" dirty="0" smtClean="0"/>
              <a:t>errors:</a:t>
            </a:r>
            <a:endParaRPr lang="en-US" sz="4400" b="1" dirty="0"/>
          </a:p>
        </p:txBody>
      </p:sp>
    </p:spTree>
    <p:extLst>
      <p:ext uri="{BB962C8B-B14F-4D97-AF65-F5344CB8AC3E}">
        <p14:creationId xmlns:p14="http://schemas.microsoft.com/office/powerpoint/2010/main" val="11767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447800" y="1828800"/>
            <a:ext cx="7315200" cy="3992880"/>
          </a:xfrm>
        </p:spPr>
        <p:txBody>
          <a:bodyPr>
            <a:noAutofit/>
          </a:bodyPr>
          <a:lstStyle/>
          <a:p>
            <a:pPr marL="45720" indent="0" algn="l">
              <a:buNone/>
            </a:pPr>
            <a:r>
              <a:rPr lang="en-US" sz="4800" b="1" i="1" dirty="0" smtClean="0">
                <a:solidFill>
                  <a:schemeClr val="tx1"/>
                </a:solidFill>
              </a:rPr>
              <a:t>1</a:t>
            </a:r>
            <a:r>
              <a:rPr lang="en-US" sz="4800" i="1" dirty="0" smtClean="0">
                <a:solidFill>
                  <a:schemeClr val="tx1"/>
                </a:solidFill>
              </a:rPr>
              <a:t>.Narration</a:t>
            </a:r>
            <a:r>
              <a:rPr lang="en-US" sz="4800" i="1" dirty="0">
                <a:solidFill>
                  <a:schemeClr val="tx1"/>
                </a:solidFill>
              </a:rPr>
              <a:t/>
            </a:r>
            <a:br>
              <a:rPr lang="en-US" sz="4800" i="1" dirty="0">
                <a:solidFill>
                  <a:schemeClr val="tx1"/>
                </a:solidFill>
              </a:rPr>
            </a:br>
            <a:r>
              <a:rPr lang="en-US" sz="4800" b="1" i="1" dirty="0" smtClean="0">
                <a:solidFill>
                  <a:schemeClr val="tx1"/>
                </a:solidFill>
              </a:rPr>
              <a:t>2.</a:t>
            </a:r>
            <a:r>
              <a:rPr lang="en-US" sz="4800" i="1" dirty="0" smtClean="0">
                <a:solidFill>
                  <a:schemeClr val="tx1"/>
                </a:solidFill>
              </a:rPr>
              <a:t>Classification</a:t>
            </a:r>
            <a:r>
              <a:rPr lang="en-US" sz="4800" i="1" dirty="0">
                <a:solidFill>
                  <a:schemeClr val="tx1"/>
                </a:solidFill>
              </a:rPr>
              <a:t/>
            </a:r>
            <a:br>
              <a:rPr lang="en-US" sz="4800" i="1" dirty="0">
                <a:solidFill>
                  <a:schemeClr val="tx1"/>
                </a:solidFill>
              </a:rPr>
            </a:br>
            <a:r>
              <a:rPr lang="en-US" sz="4800" b="1" i="1" dirty="0" smtClean="0">
                <a:solidFill>
                  <a:schemeClr val="tx1"/>
                </a:solidFill>
              </a:rPr>
              <a:t>3</a:t>
            </a:r>
            <a:r>
              <a:rPr lang="en-US" sz="4800" i="1" dirty="0" smtClean="0">
                <a:solidFill>
                  <a:schemeClr val="tx1"/>
                </a:solidFill>
              </a:rPr>
              <a:t>.Comparsion</a:t>
            </a:r>
            <a:r>
              <a:rPr lang="en-US" sz="4800" i="1" dirty="0">
                <a:solidFill>
                  <a:schemeClr val="tx1"/>
                </a:solidFill>
              </a:rPr>
              <a:t/>
            </a:r>
            <a:br>
              <a:rPr lang="en-US" sz="4800" i="1" dirty="0">
                <a:solidFill>
                  <a:schemeClr val="tx1"/>
                </a:solidFill>
              </a:rPr>
            </a:br>
            <a:r>
              <a:rPr lang="en-US" sz="4800" b="1" i="1" dirty="0" smtClean="0">
                <a:solidFill>
                  <a:schemeClr val="tx1"/>
                </a:solidFill>
              </a:rPr>
              <a:t>4</a:t>
            </a:r>
            <a:r>
              <a:rPr lang="en-US" sz="4800" i="1" dirty="0" smtClean="0">
                <a:solidFill>
                  <a:schemeClr val="tx1"/>
                </a:solidFill>
              </a:rPr>
              <a:t>.Contrast</a:t>
            </a:r>
            <a:r>
              <a:rPr lang="en-US" sz="4800" i="1" dirty="0">
                <a:solidFill>
                  <a:schemeClr val="tx1"/>
                </a:solidFill>
              </a:rPr>
              <a:t/>
            </a:r>
            <a:br>
              <a:rPr lang="en-US" sz="4800" i="1" dirty="0">
                <a:solidFill>
                  <a:schemeClr val="tx1"/>
                </a:solidFill>
              </a:rPr>
            </a:br>
            <a:r>
              <a:rPr lang="en-US" sz="4800" b="1" i="1" dirty="0" smtClean="0">
                <a:solidFill>
                  <a:schemeClr val="tx1"/>
                </a:solidFill>
              </a:rPr>
              <a:t>5</a:t>
            </a:r>
            <a:r>
              <a:rPr lang="en-US" sz="4800" i="1" dirty="0" smtClean="0">
                <a:solidFill>
                  <a:schemeClr val="tx1"/>
                </a:solidFill>
              </a:rPr>
              <a:t>.Exemplification</a:t>
            </a:r>
            <a:r>
              <a:rPr lang="en-US" sz="4800" i="1" dirty="0">
                <a:solidFill>
                  <a:schemeClr val="tx1"/>
                </a:solidFill>
              </a:rPr>
              <a:t/>
            </a:r>
            <a:br>
              <a:rPr lang="en-US" sz="4800" i="1" dirty="0">
                <a:solidFill>
                  <a:schemeClr val="tx1"/>
                </a:solidFill>
              </a:rPr>
            </a:br>
            <a:r>
              <a:rPr lang="en-US" sz="4800" b="1" i="1" dirty="0" smtClean="0">
                <a:solidFill>
                  <a:schemeClr val="tx1"/>
                </a:solidFill>
              </a:rPr>
              <a:t>6</a:t>
            </a:r>
            <a:r>
              <a:rPr lang="en-US" sz="4800" i="1" dirty="0" smtClean="0">
                <a:solidFill>
                  <a:schemeClr val="tx1"/>
                </a:solidFill>
              </a:rPr>
              <a:t>.Cause </a:t>
            </a:r>
            <a:r>
              <a:rPr lang="en-US" sz="4800" i="1" dirty="0">
                <a:solidFill>
                  <a:schemeClr val="tx1"/>
                </a:solidFill>
              </a:rPr>
              <a:t>&amp; </a:t>
            </a:r>
            <a:r>
              <a:rPr lang="en-US" sz="4800" i="1" dirty="0" smtClean="0">
                <a:solidFill>
                  <a:schemeClr val="tx1"/>
                </a:solidFill>
              </a:rPr>
              <a:t>effect</a:t>
            </a:r>
            <a:br>
              <a:rPr lang="en-US" sz="4800" i="1" dirty="0" smtClean="0">
                <a:solidFill>
                  <a:schemeClr val="tx1"/>
                </a:solidFill>
              </a:rPr>
            </a:br>
            <a:endParaRPr lang="en-US" sz="4800" i="1" dirty="0">
              <a:solidFill>
                <a:schemeClr val="tx1"/>
              </a:solidFill>
            </a:endParaRPr>
          </a:p>
        </p:txBody>
      </p:sp>
      <p:sp>
        <p:nvSpPr>
          <p:cNvPr id="2" name="TextBox 1"/>
          <p:cNvSpPr txBox="1"/>
          <p:nvPr/>
        </p:nvSpPr>
        <p:spPr>
          <a:xfrm>
            <a:off x="838200" y="685800"/>
            <a:ext cx="70866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Types of paragraph:</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690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133600"/>
            <a:ext cx="7772400" cy="6096000"/>
          </a:xfrm>
        </p:spPr>
        <p:txBody>
          <a:bodyPr>
            <a:noAutofit/>
          </a:bodyPr>
          <a:lstStyle/>
          <a:p>
            <a:pPr algn="l"/>
            <a:r>
              <a:rPr lang="en-US" sz="4400" dirty="0" smtClean="0">
                <a:solidFill>
                  <a:schemeClr val="tx1"/>
                </a:solidFill>
              </a:rPr>
              <a:t>An </a:t>
            </a:r>
            <a:r>
              <a:rPr lang="en-US" sz="4400" dirty="0">
                <a:solidFill>
                  <a:schemeClr val="tx1"/>
                </a:solidFill>
              </a:rPr>
              <a:t>essay is a pieces of </a:t>
            </a:r>
            <a:r>
              <a:rPr lang="en-US" sz="4400" dirty="0" smtClean="0">
                <a:solidFill>
                  <a:schemeClr val="tx1"/>
                </a:solidFill>
              </a:rPr>
              <a:t>writing several </a:t>
            </a:r>
            <a:r>
              <a:rPr lang="en-US" sz="4400" dirty="0">
                <a:solidFill>
                  <a:schemeClr val="tx1"/>
                </a:solidFill>
              </a:rPr>
              <a:t>paragraphs instead </a:t>
            </a:r>
            <a:r>
              <a:rPr lang="en-US" sz="4400" dirty="0" smtClean="0">
                <a:solidFill>
                  <a:schemeClr val="tx1"/>
                </a:solidFill>
              </a:rPr>
              <a:t>of just one </a:t>
            </a:r>
            <a:r>
              <a:rPr lang="en-US" sz="4400" dirty="0">
                <a:solidFill>
                  <a:schemeClr val="tx1"/>
                </a:solidFill>
              </a:rPr>
              <a:t>or two </a:t>
            </a:r>
            <a:r>
              <a:rPr lang="en-US" sz="4400" dirty="0" smtClean="0">
                <a:solidFill>
                  <a:schemeClr val="tx1"/>
                </a:solidFill>
              </a:rPr>
              <a:t>paragraphs. It is </a:t>
            </a:r>
            <a:r>
              <a:rPr lang="en-US" sz="4400" dirty="0">
                <a:solidFill>
                  <a:schemeClr val="tx1"/>
                </a:solidFill>
              </a:rPr>
              <a:t>written about one </a:t>
            </a:r>
            <a:r>
              <a:rPr lang="en-US" sz="4400" dirty="0" smtClean="0">
                <a:solidFill>
                  <a:schemeClr val="tx1"/>
                </a:solidFill>
              </a:rPr>
              <a:t>topic just </a:t>
            </a:r>
            <a:r>
              <a:rPr lang="en-US" sz="4400" dirty="0">
                <a:solidFill>
                  <a:schemeClr val="tx1"/>
                </a:solidFill>
              </a:rPr>
              <a:t>as a </a:t>
            </a:r>
            <a:r>
              <a:rPr lang="en-US" sz="4400" dirty="0" smtClean="0">
                <a:solidFill>
                  <a:schemeClr val="tx1"/>
                </a:solidFill>
              </a:rPr>
              <a:t>paragraph is.</a:t>
            </a:r>
            <a:endParaRPr lang="en-US" sz="4400" dirty="0">
              <a:solidFill>
                <a:schemeClr val="tx1"/>
              </a:solidFill>
            </a:endParaRPr>
          </a:p>
        </p:txBody>
      </p:sp>
      <p:sp>
        <p:nvSpPr>
          <p:cNvPr id="2" name="TextBox 1"/>
          <p:cNvSpPr txBox="1"/>
          <p:nvPr/>
        </p:nvSpPr>
        <p:spPr>
          <a:xfrm>
            <a:off x="533400" y="921603"/>
            <a:ext cx="8001000" cy="923330"/>
          </a:xfrm>
          <a:prstGeom prst="rect">
            <a:avLst/>
          </a:prstGeom>
          <a:noFill/>
        </p:spPr>
        <p:txBody>
          <a:bodyPr wrap="square" rtlCol="0">
            <a:spAutoFit/>
          </a:bodyPr>
          <a:lstStyle/>
          <a:p>
            <a:r>
              <a:rPr lang="en-US" sz="5400" b="1" dirty="0">
                <a:effectLst>
                  <a:outerShdw blurRad="38100" dist="38100" dir="2700000" algn="tl">
                    <a:srgbClr val="000000">
                      <a:alpha val="43137"/>
                    </a:srgbClr>
                  </a:outerShdw>
                </a:effectLst>
              </a:rPr>
              <a:t>From paragraph to </a:t>
            </a:r>
            <a:r>
              <a:rPr lang="en-US" sz="5400" b="1" dirty="0" smtClean="0">
                <a:effectLst>
                  <a:outerShdw blurRad="38100" dist="38100" dir="2700000" algn="tl">
                    <a:srgbClr val="000000">
                      <a:alpha val="43137"/>
                    </a:srgbClr>
                  </a:outerShdw>
                </a:effectLst>
              </a:rPr>
              <a:t>essay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116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295400"/>
            <a:ext cx="8991600" cy="4267200"/>
          </a:xfrm>
          <a:prstGeom prst="rect">
            <a:avLst/>
          </a:prstGeom>
          <a:noFill/>
          <a:ln>
            <a:no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sz="4400" dirty="0" smtClean="0">
                <a:solidFill>
                  <a:schemeClr val="tx1"/>
                </a:solidFill>
                <a:effectLst>
                  <a:outerShdw blurRad="38100" dist="38100" dir="2700000" algn="tl">
                    <a:srgbClr val="000000">
                      <a:alpha val="43137"/>
                    </a:srgbClr>
                  </a:outerShdw>
                </a:effectLst>
                <a:latin typeface="+mn-lt"/>
              </a:rPr>
              <a:t>A  topic sentence includes a topic</a:t>
            </a:r>
          </a:p>
          <a:p>
            <a:pPr marL="0" indent="0" algn="ctr">
              <a:buNone/>
            </a:pPr>
            <a:r>
              <a:rPr lang="en-US" sz="4400" dirty="0" smtClean="0">
                <a:solidFill>
                  <a:schemeClr val="tx1"/>
                </a:solidFill>
                <a:effectLst>
                  <a:outerShdw blurRad="38100" dist="38100" dir="2700000" algn="tl">
                    <a:srgbClr val="000000">
                      <a:alpha val="43137"/>
                    </a:srgbClr>
                  </a:outerShdw>
                </a:effectLst>
                <a:latin typeface="+mn-lt"/>
              </a:rPr>
              <a:t> as a controlling idea.</a:t>
            </a:r>
            <a:r>
              <a:rPr lang="en-US" sz="4000" dirty="0" smtClean="0">
                <a:solidFill>
                  <a:schemeClr val="tx1"/>
                </a:solidFill>
                <a:effectLst/>
                <a:latin typeface="+mn-lt"/>
              </a:rPr>
              <a:t/>
            </a:r>
            <a:br>
              <a:rPr lang="en-US" sz="4000" dirty="0" smtClean="0">
                <a:solidFill>
                  <a:schemeClr val="tx1"/>
                </a:solidFill>
                <a:effectLst/>
                <a:latin typeface="+mn-lt"/>
              </a:rPr>
            </a:br>
            <a:r>
              <a:rPr lang="en-US" sz="4000" dirty="0" smtClean="0">
                <a:solidFill>
                  <a:schemeClr val="tx1"/>
                </a:solidFill>
                <a:effectLst/>
              </a:rPr>
              <a:t/>
            </a:r>
            <a:br>
              <a:rPr lang="en-US" sz="4000" dirty="0" smtClean="0">
                <a:solidFill>
                  <a:schemeClr val="tx1"/>
                </a:solidFill>
                <a:effectLst/>
              </a:rPr>
            </a:br>
            <a:r>
              <a:rPr lang="en-US" sz="3600" b="0" dirty="0">
                <a:solidFill>
                  <a:schemeClr val="tx1"/>
                </a:solidFill>
                <a:effectLst/>
              </a:rPr>
              <a:t>(</a:t>
            </a:r>
            <a:r>
              <a:rPr lang="en-US" sz="3600" b="0" dirty="0" smtClean="0">
                <a:solidFill>
                  <a:schemeClr val="tx1"/>
                </a:solidFill>
                <a:effectLst/>
              </a:rPr>
              <a:t>  place, time, cause and effect, number, differences, similarities, quality )</a:t>
            </a:r>
            <a:br>
              <a:rPr lang="en-US" sz="3600" b="0" dirty="0" smtClean="0">
                <a:solidFill>
                  <a:schemeClr val="tx1"/>
                </a:solidFill>
                <a:effectLst/>
              </a:rPr>
            </a:br>
            <a:r>
              <a:rPr lang="en-US" sz="3200" b="0" dirty="0" smtClean="0">
                <a:solidFill>
                  <a:schemeClr val="tx1"/>
                </a:solidFill>
                <a:effectLst/>
              </a:rPr>
              <a:t> </a:t>
            </a:r>
            <a:endParaRPr lang="en-US" sz="3200" b="0" dirty="0">
              <a:solidFill>
                <a:schemeClr val="tx1"/>
              </a:solidFill>
              <a:effectLst/>
            </a:endParaRPr>
          </a:p>
        </p:txBody>
      </p:sp>
    </p:spTree>
    <p:extLst>
      <p:ext uri="{BB962C8B-B14F-4D97-AF65-F5344CB8AC3E}">
        <p14:creationId xmlns:p14="http://schemas.microsoft.com/office/powerpoint/2010/main" val="3806015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55216"/>
            <a:ext cx="9144000" cy="4154984"/>
          </a:xfrm>
          <a:prstGeom prst="rect">
            <a:avLst/>
          </a:prstGeom>
          <a:noFill/>
        </p:spPr>
        <p:txBody>
          <a:bodyPr wrap="square" rtlCol="0">
            <a:spAutoFit/>
          </a:bodyPr>
          <a:lstStyle/>
          <a:p>
            <a:r>
              <a:rPr lang="en-US" sz="4400" dirty="0" smtClean="0"/>
              <a:t> However</a:t>
            </a:r>
            <a:r>
              <a:rPr lang="en-US" sz="4400" dirty="0"/>
              <a:t>, the topic of an essay </a:t>
            </a:r>
            <a:r>
              <a:rPr lang="en-US" sz="4400" dirty="0" smtClean="0"/>
              <a:t>is</a:t>
            </a:r>
          </a:p>
          <a:p>
            <a:r>
              <a:rPr lang="en-US" sz="4400" dirty="0" smtClean="0"/>
              <a:t> </a:t>
            </a:r>
            <a:r>
              <a:rPr lang="en-US" sz="4400" dirty="0"/>
              <a:t>too long &amp; too complete </a:t>
            </a:r>
            <a:r>
              <a:rPr lang="en-US" sz="4400" dirty="0" smtClean="0"/>
              <a:t>to</a:t>
            </a:r>
          </a:p>
          <a:p>
            <a:r>
              <a:rPr lang="en-US" sz="4400" dirty="0" smtClean="0"/>
              <a:t> </a:t>
            </a:r>
            <a:r>
              <a:rPr lang="en-US" sz="4400" dirty="0"/>
              <a:t>discuss in one paragraph</a:t>
            </a:r>
            <a:r>
              <a:rPr lang="en-US" sz="4400" dirty="0" smtClean="0"/>
              <a:t>.</a:t>
            </a:r>
          </a:p>
          <a:p>
            <a:r>
              <a:rPr lang="en-US" sz="4400" dirty="0" smtClean="0"/>
              <a:t> </a:t>
            </a:r>
            <a:r>
              <a:rPr lang="en-US" sz="4400" dirty="0"/>
              <a:t>Therefore, you must </a:t>
            </a:r>
            <a:r>
              <a:rPr lang="en-US" sz="4400" dirty="0" smtClean="0"/>
              <a:t>divide</a:t>
            </a:r>
          </a:p>
          <a:p>
            <a:r>
              <a:rPr lang="en-US" sz="4400" dirty="0" smtClean="0"/>
              <a:t> </a:t>
            </a:r>
            <a:r>
              <a:rPr lang="en-US" sz="4400" dirty="0"/>
              <a:t>the topic into several </a:t>
            </a:r>
            <a:r>
              <a:rPr lang="en-US" sz="4400" dirty="0" smtClean="0"/>
              <a:t>paragraphs</a:t>
            </a:r>
          </a:p>
          <a:p>
            <a:r>
              <a:rPr lang="en-US" sz="4400" dirty="0" smtClean="0"/>
              <a:t> </a:t>
            </a:r>
            <a:r>
              <a:rPr lang="en-US" sz="4400" dirty="0"/>
              <a:t>one for each major </a:t>
            </a:r>
            <a:r>
              <a:rPr lang="en-US" sz="4400" dirty="0" smtClean="0"/>
              <a:t>point.</a:t>
            </a:r>
            <a:endParaRPr lang="en-US" dirty="0"/>
          </a:p>
        </p:txBody>
      </p:sp>
    </p:spTree>
    <p:extLst>
      <p:ext uri="{BB962C8B-B14F-4D97-AF65-F5344CB8AC3E}">
        <p14:creationId xmlns:p14="http://schemas.microsoft.com/office/powerpoint/2010/main" val="2968119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600200"/>
            <a:ext cx="6019800" cy="3754874"/>
          </a:xfrm>
          <a:prstGeom prst="rect">
            <a:avLst/>
          </a:prstGeom>
          <a:noFill/>
        </p:spPr>
        <p:txBody>
          <a:bodyPr wrap="square" rtlCol="0">
            <a:spAutoFit/>
          </a:bodyPr>
          <a:lstStyle/>
          <a:p>
            <a:r>
              <a:rPr lang="en-US" sz="4400" dirty="0" smtClean="0"/>
              <a:t>Then </a:t>
            </a:r>
            <a:r>
              <a:rPr lang="en-US" sz="4400" dirty="0"/>
              <a:t>you must put all of the separate paragraphs together by adding an introduction and conclusion.</a:t>
            </a:r>
          </a:p>
          <a:p>
            <a:endParaRPr lang="en-US" dirty="0"/>
          </a:p>
        </p:txBody>
      </p:sp>
    </p:spTree>
    <p:extLst>
      <p:ext uri="{BB962C8B-B14F-4D97-AF65-F5344CB8AC3E}">
        <p14:creationId xmlns:p14="http://schemas.microsoft.com/office/powerpoint/2010/main" val="20021981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382000" cy="5410200"/>
          </a:xfrm>
        </p:spPr>
        <p:txBody>
          <a:bodyPr>
            <a:normAutofit/>
          </a:bodyPr>
          <a:lstStyle/>
          <a:p>
            <a:pPr marL="45720" indent="0">
              <a:buNone/>
            </a:pPr>
            <a:r>
              <a:rPr lang="en-US" sz="4400" dirty="0">
                <a:solidFill>
                  <a:schemeClr val="tx1"/>
                </a:solidFill>
              </a:rPr>
              <a:t>Writing an essay is more </a:t>
            </a:r>
            <a:endParaRPr lang="en-US" sz="4400" dirty="0" smtClean="0">
              <a:solidFill>
                <a:schemeClr val="tx1"/>
              </a:solidFill>
            </a:endParaRPr>
          </a:p>
          <a:p>
            <a:pPr marL="45720" indent="0">
              <a:buNone/>
            </a:pPr>
            <a:r>
              <a:rPr lang="en-US" sz="4400" dirty="0" smtClean="0">
                <a:solidFill>
                  <a:schemeClr val="tx1"/>
                </a:solidFill>
              </a:rPr>
              <a:t>difficult </a:t>
            </a:r>
            <a:r>
              <a:rPr lang="en-US" sz="4400" dirty="0">
                <a:solidFill>
                  <a:schemeClr val="tx1"/>
                </a:solidFill>
              </a:rPr>
              <a:t>than writing a </a:t>
            </a:r>
            <a:endParaRPr lang="en-US" sz="4400" dirty="0" smtClean="0">
              <a:solidFill>
                <a:schemeClr val="tx1"/>
              </a:solidFill>
            </a:endParaRPr>
          </a:p>
          <a:p>
            <a:pPr marL="45720" indent="0">
              <a:buNone/>
            </a:pPr>
            <a:r>
              <a:rPr lang="en-US" sz="4400" dirty="0" smtClean="0">
                <a:solidFill>
                  <a:schemeClr val="tx1"/>
                </a:solidFill>
              </a:rPr>
              <a:t>paragraph </a:t>
            </a:r>
            <a:r>
              <a:rPr lang="en-US" sz="4400" dirty="0">
                <a:solidFill>
                  <a:schemeClr val="tx1"/>
                </a:solidFill>
              </a:rPr>
              <a:t>except that </a:t>
            </a:r>
            <a:endParaRPr lang="en-US" sz="4400" dirty="0" smtClean="0">
              <a:solidFill>
                <a:schemeClr val="tx1"/>
              </a:solidFill>
            </a:endParaRPr>
          </a:p>
          <a:p>
            <a:pPr marL="45720" indent="0">
              <a:buNone/>
            </a:pPr>
            <a:r>
              <a:rPr lang="en-US" sz="4400" dirty="0" smtClean="0">
                <a:solidFill>
                  <a:schemeClr val="tx1"/>
                </a:solidFill>
              </a:rPr>
              <a:t>an </a:t>
            </a:r>
            <a:r>
              <a:rPr lang="en-US" sz="4400" dirty="0">
                <a:solidFill>
                  <a:schemeClr val="tx1"/>
                </a:solidFill>
              </a:rPr>
              <a:t>essay is longer</a:t>
            </a:r>
            <a:r>
              <a:rPr lang="en-US" sz="4400" dirty="0" smtClean="0">
                <a:solidFill>
                  <a:schemeClr val="tx1"/>
                </a:solidFill>
              </a:rPr>
              <a:t>. If </a:t>
            </a:r>
            <a:r>
              <a:rPr lang="en-US" sz="4400" dirty="0">
                <a:solidFill>
                  <a:schemeClr val="tx1"/>
                </a:solidFill>
              </a:rPr>
              <a:t>you </a:t>
            </a:r>
            <a:endParaRPr lang="en-US" sz="4400" dirty="0" smtClean="0">
              <a:solidFill>
                <a:schemeClr val="tx1"/>
              </a:solidFill>
            </a:endParaRPr>
          </a:p>
          <a:p>
            <a:pPr marL="45720" indent="0">
              <a:buNone/>
            </a:pPr>
            <a:r>
              <a:rPr lang="en-US" sz="4400" dirty="0" smtClean="0">
                <a:solidFill>
                  <a:schemeClr val="tx1"/>
                </a:solidFill>
              </a:rPr>
              <a:t>can </a:t>
            </a:r>
            <a:r>
              <a:rPr lang="en-US" sz="4400" dirty="0">
                <a:solidFill>
                  <a:schemeClr val="tx1"/>
                </a:solidFill>
              </a:rPr>
              <a:t>write a good paragraph, </a:t>
            </a:r>
            <a:endParaRPr lang="en-US" sz="4400" dirty="0" smtClean="0">
              <a:solidFill>
                <a:schemeClr val="tx1"/>
              </a:solidFill>
            </a:endParaRPr>
          </a:p>
          <a:p>
            <a:pPr marL="45720" indent="0">
              <a:buNone/>
            </a:pPr>
            <a:r>
              <a:rPr lang="en-US" sz="4400" dirty="0" smtClean="0">
                <a:solidFill>
                  <a:schemeClr val="tx1"/>
                </a:solidFill>
              </a:rPr>
              <a:t>you </a:t>
            </a:r>
            <a:r>
              <a:rPr lang="en-US" sz="4400" dirty="0">
                <a:solidFill>
                  <a:schemeClr val="tx1"/>
                </a:solidFill>
              </a:rPr>
              <a:t>can write a good essay.</a:t>
            </a:r>
          </a:p>
          <a:p>
            <a:pPr marL="45720" indent="0">
              <a:buNone/>
            </a:pPr>
            <a:endParaRPr lang="en-US" sz="4400" dirty="0"/>
          </a:p>
        </p:txBody>
      </p:sp>
    </p:spTree>
    <p:extLst>
      <p:ext uri="{BB962C8B-B14F-4D97-AF65-F5344CB8AC3E}">
        <p14:creationId xmlns:p14="http://schemas.microsoft.com/office/powerpoint/2010/main" val="8975073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73249" y="381000"/>
            <a:ext cx="7251551" cy="2667000"/>
          </a:xfrm>
          <a:prstGeom prst="rect">
            <a:avLst/>
          </a:prstGeom>
          <a:effectLst/>
        </p:spPr>
        <p:txBody>
          <a:bodyPr vert="horz" lIns="91440" tIns="45720" rIns="91440" bIns="45720" rtlCol="0" anchor="t" anchorCtr="0">
            <a:normAutofit fontScale="82500" lnSpcReduction="1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rtl="1">
              <a:buFont typeface="Georgia" pitchFamily="18" charset="0"/>
              <a:buNone/>
            </a:pPr>
            <a:r>
              <a:rPr lang="en-US" sz="3200" dirty="0" smtClean="0">
                <a:solidFill>
                  <a:schemeClr val="tx1"/>
                </a:solidFill>
                <a:effectLst/>
              </a:rPr>
              <a:t> </a:t>
            </a:r>
            <a:br>
              <a:rPr lang="en-US" sz="3200" dirty="0" smtClean="0">
                <a:solidFill>
                  <a:schemeClr val="tx1"/>
                </a:solidFill>
                <a:effectLst/>
              </a:rPr>
            </a:br>
            <a:endParaRPr lang="en-US" sz="3200" dirty="0" smtClean="0">
              <a:solidFill>
                <a:schemeClr val="tx1"/>
              </a:solidFill>
              <a:effectLst/>
            </a:endParaRPr>
          </a:p>
          <a:p>
            <a:pPr marL="182880" indent="0" algn="l" rtl="1">
              <a:buFont typeface="Georgia" pitchFamily="18" charset="0"/>
              <a:buNone/>
            </a:pPr>
            <a:r>
              <a:rPr lang="en-US" sz="9000" dirty="0" smtClean="0">
                <a:solidFill>
                  <a:schemeClr val="tx1"/>
                </a:solidFill>
                <a:effectLst/>
              </a:rPr>
              <a:t>Essay structure:</a:t>
            </a:r>
            <a:br>
              <a:rPr lang="en-US" sz="9000" dirty="0" smtClean="0">
                <a:solidFill>
                  <a:schemeClr val="tx1"/>
                </a:solidFill>
                <a:effectLst/>
              </a:rPr>
            </a:br>
            <a:endParaRPr lang="en-US" sz="7100" b="0" dirty="0">
              <a:solidFill>
                <a:schemeClr val="tx1"/>
              </a:solidFill>
            </a:endParaRPr>
          </a:p>
        </p:txBody>
      </p:sp>
      <p:sp>
        <p:nvSpPr>
          <p:cNvPr id="5" name="TextBox 4"/>
          <p:cNvSpPr txBox="1"/>
          <p:nvPr/>
        </p:nvSpPr>
        <p:spPr>
          <a:xfrm>
            <a:off x="685800" y="2971800"/>
            <a:ext cx="7620000" cy="3477875"/>
          </a:xfrm>
          <a:prstGeom prst="rect">
            <a:avLst/>
          </a:prstGeom>
          <a:noFill/>
        </p:spPr>
        <p:txBody>
          <a:bodyPr wrap="square" rtlCol="0">
            <a:spAutoFit/>
          </a:bodyPr>
          <a:lstStyle/>
          <a:p>
            <a:r>
              <a:rPr lang="en-US" sz="4400" dirty="0"/>
              <a:t>One introductory paragraph </a:t>
            </a:r>
            <a:br>
              <a:rPr lang="en-US" sz="4400" dirty="0"/>
            </a:br>
            <a:r>
              <a:rPr lang="en-US" sz="4400" dirty="0"/>
              <a:t>One or more body paragraph</a:t>
            </a:r>
            <a:br>
              <a:rPr lang="en-US" sz="4400" dirty="0"/>
            </a:br>
            <a:r>
              <a:rPr lang="en-US" sz="4400" dirty="0"/>
              <a:t>A concluding paragraph</a:t>
            </a:r>
            <a:br>
              <a:rPr lang="en-US" sz="4400" dirty="0"/>
            </a:br>
            <a:endParaRPr lang="en-US" sz="4400" dirty="0"/>
          </a:p>
          <a:p>
            <a:endParaRPr lang="en-US" sz="4400" dirty="0"/>
          </a:p>
        </p:txBody>
      </p:sp>
    </p:spTree>
    <p:extLst>
      <p:ext uri="{BB962C8B-B14F-4D97-AF65-F5344CB8AC3E}">
        <p14:creationId xmlns:p14="http://schemas.microsoft.com/office/powerpoint/2010/main" val="371649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458200" cy="4114800"/>
          </a:xfrm>
        </p:spPr>
        <p:txBody>
          <a:bodyPr>
            <a:noAutofit/>
          </a:bodyPr>
          <a:lstStyle/>
          <a:p>
            <a:pPr marL="182880" indent="0">
              <a:buNone/>
            </a:pPr>
            <a:r>
              <a:rPr lang="en-US" sz="4800" b="0" dirty="0" smtClean="0">
                <a:solidFill>
                  <a:schemeClr val="tx1"/>
                </a:solidFill>
                <a:effectLst/>
              </a:rPr>
              <a:t>The </a:t>
            </a:r>
            <a:r>
              <a:rPr lang="en-US" sz="4800" b="0" dirty="0">
                <a:solidFill>
                  <a:schemeClr val="tx1"/>
                </a:solidFill>
                <a:effectLst/>
              </a:rPr>
              <a:t>1</a:t>
            </a:r>
            <a:r>
              <a:rPr lang="en-US" sz="4800" b="0" baseline="30000" dirty="0">
                <a:solidFill>
                  <a:schemeClr val="tx1"/>
                </a:solidFill>
                <a:effectLst/>
              </a:rPr>
              <a:t>st</a:t>
            </a:r>
            <a:r>
              <a:rPr lang="en-US" sz="4800" b="0" dirty="0">
                <a:solidFill>
                  <a:schemeClr val="tx1"/>
                </a:solidFill>
                <a:effectLst/>
              </a:rPr>
              <a:t> paragraph in introductory paragraph, …….. which an essay seems ……. . </a:t>
            </a:r>
          </a:p>
        </p:txBody>
      </p:sp>
      <p:sp>
        <p:nvSpPr>
          <p:cNvPr id="3" name="TextBox 2"/>
          <p:cNvSpPr txBox="1"/>
          <p:nvPr/>
        </p:nvSpPr>
        <p:spPr>
          <a:xfrm>
            <a:off x="533400" y="649069"/>
            <a:ext cx="82296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What is an introductory paragraph?</a:t>
            </a:r>
          </a:p>
        </p:txBody>
      </p:sp>
    </p:spTree>
    <p:extLst>
      <p:ext uri="{BB962C8B-B14F-4D97-AF65-F5344CB8AC3E}">
        <p14:creationId xmlns:p14="http://schemas.microsoft.com/office/powerpoint/2010/main" val="310494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447800"/>
            <a:ext cx="7391400" cy="3477875"/>
          </a:xfrm>
          <a:prstGeom prst="rect">
            <a:avLst/>
          </a:prstGeom>
          <a:noFill/>
        </p:spPr>
        <p:txBody>
          <a:bodyPr wrap="square" rtlCol="0">
            <a:spAutoFit/>
          </a:bodyPr>
          <a:lstStyle/>
          <a:p>
            <a:r>
              <a:rPr lang="en-US" sz="4400" dirty="0"/>
              <a:t>Thesis statement is the </a:t>
            </a:r>
            <a:r>
              <a:rPr lang="en-US" sz="4400" dirty="0" smtClean="0"/>
              <a:t>most </a:t>
            </a:r>
            <a:r>
              <a:rPr lang="en-US" sz="4400" dirty="0"/>
              <a:t>important part of the </a:t>
            </a:r>
            <a:r>
              <a:rPr lang="en-US" sz="4400" dirty="0" smtClean="0"/>
              <a:t>introductory </a:t>
            </a:r>
            <a:r>
              <a:rPr lang="en-US" sz="4400" dirty="0"/>
              <a:t>paragraph and introduce the main idea </a:t>
            </a:r>
            <a:r>
              <a:rPr lang="en-US" sz="4400" dirty="0" smtClean="0"/>
              <a:t>of an </a:t>
            </a:r>
            <a:r>
              <a:rPr lang="en-US" sz="4400" dirty="0"/>
              <a:t>essay. </a:t>
            </a:r>
          </a:p>
        </p:txBody>
      </p:sp>
    </p:spTree>
    <p:extLst>
      <p:ext uri="{BB962C8B-B14F-4D97-AF65-F5344CB8AC3E}">
        <p14:creationId xmlns:p14="http://schemas.microsoft.com/office/powerpoint/2010/main" val="38134558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88720"/>
            <a:ext cx="8534400" cy="5440680"/>
          </a:xfrm>
        </p:spPr>
        <p:txBody>
          <a:bodyPr>
            <a:noAutofit/>
          </a:bodyPr>
          <a:lstStyle/>
          <a:p>
            <a:pPr marL="45720" indent="0">
              <a:buNone/>
            </a:pPr>
            <a:r>
              <a:rPr lang="en-US" sz="4800" dirty="0">
                <a:solidFill>
                  <a:schemeClr val="tx1"/>
                </a:solidFill>
              </a:rPr>
              <a:t>All the sentences in body paragraph should develop the thesis statement. </a:t>
            </a:r>
            <a:endParaRPr lang="en-US" sz="4800" dirty="0" smtClean="0">
              <a:solidFill>
                <a:schemeClr val="tx1"/>
              </a:solidFill>
            </a:endParaRPr>
          </a:p>
          <a:p>
            <a:pPr marL="45720" indent="0">
              <a:buNone/>
            </a:pPr>
            <a:r>
              <a:rPr lang="en-US" sz="4800" dirty="0" smtClean="0">
                <a:solidFill>
                  <a:schemeClr val="tx1"/>
                </a:solidFill>
              </a:rPr>
              <a:t>An </a:t>
            </a:r>
            <a:r>
              <a:rPr lang="en-US" sz="4800" dirty="0">
                <a:solidFill>
                  <a:schemeClr val="tx1"/>
                </a:solidFill>
              </a:rPr>
              <a:t>introductory is like a …… </a:t>
            </a:r>
            <a:r>
              <a:rPr lang="en-US" sz="4800" dirty="0" smtClean="0">
                <a:solidFill>
                  <a:schemeClr val="tx1"/>
                </a:solidFill>
              </a:rPr>
              <a:t>.</a:t>
            </a:r>
            <a:endParaRPr lang="en-US" sz="4800" dirty="0"/>
          </a:p>
        </p:txBody>
      </p:sp>
    </p:spTree>
    <p:extLst>
      <p:ext uri="{BB962C8B-B14F-4D97-AF65-F5344CB8AC3E}">
        <p14:creationId xmlns:p14="http://schemas.microsoft.com/office/powerpoint/2010/main" val="39053425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467600" cy="6001643"/>
          </a:xfrm>
          <a:prstGeom prst="rect">
            <a:avLst/>
          </a:prstGeom>
          <a:noFill/>
        </p:spPr>
        <p:txBody>
          <a:bodyPr wrap="square" rtlCol="0">
            <a:spAutoFit/>
          </a:bodyPr>
          <a:lstStyle/>
          <a:p>
            <a:pPr marL="45720" indent="0">
              <a:buNone/>
            </a:pPr>
            <a:r>
              <a:rPr lang="en-US" sz="4800" dirty="0"/>
              <a:t>It begins by introducing the general idea of the topic and</a:t>
            </a:r>
          </a:p>
          <a:p>
            <a:pPr marL="45720" indent="0">
              <a:buNone/>
            </a:pPr>
            <a:r>
              <a:rPr lang="en-US" sz="4800" dirty="0"/>
              <a:t>narrow to the specific idea of the thesis statement</a:t>
            </a:r>
          </a:p>
          <a:p>
            <a:r>
              <a:rPr lang="en-US" sz="4800" dirty="0" smtClean="0"/>
              <a:t>The </a:t>
            </a:r>
            <a:r>
              <a:rPr lang="en-US" sz="4800" dirty="0"/>
              <a:t>thesis statement has the same function as the topic sentence in a paragraph.</a:t>
            </a:r>
          </a:p>
          <a:p>
            <a:endParaRPr lang="en-US" sz="4800" dirty="0"/>
          </a:p>
        </p:txBody>
      </p:sp>
    </p:spTree>
    <p:extLst>
      <p:ext uri="{BB962C8B-B14F-4D97-AF65-F5344CB8AC3E}">
        <p14:creationId xmlns:p14="http://schemas.microsoft.com/office/powerpoint/2010/main" val="23375318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04800" y="2362200"/>
            <a:ext cx="8839200" cy="51816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3200" dirty="0" smtClean="0">
              <a:solidFill>
                <a:schemeClr val="tx1"/>
              </a:solidFill>
            </a:endParaRPr>
          </a:p>
          <a:p>
            <a:pPr marL="45720" indent="0">
              <a:buNone/>
            </a:pPr>
            <a:r>
              <a:rPr lang="en-US" sz="4800" b="1" dirty="0" smtClean="0">
                <a:solidFill>
                  <a:schemeClr val="tx1"/>
                </a:solidFill>
              </a:rPr>
              <a:t>A. </a:t>
            </a:r>
            <a:r>
              <a:rPr lang="en-US" sz="4800" dirty="0" smtClean="0">
                <a:solidFill>
                  <a:schemeClr val="tx1"/>
                </a:solidFill>
              </a:rPr>
              <a:t>Interesting/Surprising facts or statements: …… your idea with facts or ….. .</a:t>
            </a:r>
          </a:p>
          <a:p>
            <a:pPr marL="45720" indent="0" rtl="1">
              <a:buNone/>
            </a:pPr>
            <a:r>
              <a:rPr lang="en-US" sz="3200" dirty="0" smtClean="0">
                <a:solidFill>
                  <a:schemeClr val="tx1"/>
                </a:solidFill>
              </a:rPr>
              <a:t> </a:t>
            </a:r>
            <a:endParaRPr lang="en-US" sz="3200" b="1" dirty="0">
              <a:solidFill>
                <a:schemeClr val="tx1"/>
              </a:solidFill>
            </a:endParaRPr>
          </a:p>
        </p:txBody>
      </p:sp>
      <p:sp>
        <p:nvSpPr>
          <p:cNvPr id="2" name="TextBox 1"/>
          <p:cNvSpPr txBox="1"/>
          <p:nvPr/>
        </p:nvSpPr>
        <p:spPr>
          <a:xfrm>
            <a:off x="762000" y="868740"/>
            <a:ext cx="72390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Types of introductory paragraph</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419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14400"/>
            <a:ext cx="9144000" cy="5262979"/>
          </a:xfrm>
          <a:prstGeom prst="rect">
            <a:avLst/>
          </a:prstGeom>
          <a:noFill/>
        </p:spPr>
        <p:txBody>
          <a:bodyPr wrap="square" rtlCol="0">
            <a:spAutoFit/>
          </a:bodyPr>
          <a:lstStyle/>
          <a:p>
            <a:r>
              <a:rPr lang="en-US" sz="4800" b="1" dirty="0"/>
              <a:t>B. </a:t>
            </a:r>
            <a:r>
              <a:rPr lang="en-US" sz="4800" dirty="0"/>
              <a:t>Brief anecdote: a short story, which illustrate your topic. </a:t>
            </a:r>
            <a:r>
              <a:rPr lang="en-US" sz="4800" dirty="0" smtClean="0"/>
              <a:t>You</a:t>
            </a:r>
          </a:p>
          <a:p>
            <a:r>
              <a:rPr lang="en-US" sz="4800" dirty="0" smtClean="0"/>
              <a:t>can </a:t>
            </a:r>
            <a:r>
              <a:rPr lang="en-US" sz="4800" dirty="0"/>
              <a:t>either write this </a:t>
            </a:r>
            <a:r>
              <a:rPr lang="en-US" sz="4800" dirty="0" smtClean="0"/>
              <a:t>anecdote</a:t>
            </a:r>
          </a:p>
          <a:p>
            <a:r>
              <a:rPr lang="en-US" sz="4800" dirty="0" smtClean="0"/>
              <a:t>from </a:t>
            </a:r>
            <a:r>
              <a:rPr lang="en-US" sz="4800" dirty="0"/>
              <a:t>your own experience, </a:t>
            </a:r>
            <a:r>
              <a:rPr lang="en-US" sz="4800" dirty="0" smtClean="0"/>
              <a:t>or</a:t>
            </a:r>
          </a:p>
          <a:p>
            <a:r>
              <a:rPr lang="en-US" sz="4800" dirty="0" smtClean="0"/>
              <a:t>you </a:t>
            </a:r>
            <a:r>
              <a:rPr lang="en-US" sz="4800" dirty="0"/>
              <a:t>can invent a story ….. </a:t>
            </a:r>
            <a:endParaRPr lang="en-US" sz="4800" dirty="0" smtClean="0"/>
          </a:p>
          <a:p>
            <a:r>
              <a:rPr lang="en-US" sz="4800" dirty="0" smtClean="0"/>
              <a:t>someone </a:t>
            </a:r>
            <a:r>
              <a:rPr lang="en-US" sz="4800" dirty="0"/>
              <a:t>else.</a:t>
            </a:r>
          </a:p>
          <a:p>
            <a:endParaRPr lang="en-US" sz="4800" dirty="0"/>
          </a:p>
        </p:txBody>
      </p:sp>
    </p:spTree>
    <p:extLst>
      <p:ext uri="{BB962C8B-B14F-4D97-AF65-F5344CB8AC3E}">
        <p14:creationId xmlns:p14="http://schemas.microsoft.com/office/powerpoint/2010/main" val="139701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28600"/>
            <a:ext cx="7927848" cy="6248400"/>
          </a:xfrm>
        </p:spPr>
        <p:txBody>
          <a:bodyPr>
            <a:noAutofit/>
          </a:bodyPr>
          <a:lstStyle/>
          <a:p>
            <a:pPr algn="ctr"/>
            <a:endParaRPr lang="en-US" sz="4800" b="1" dirty="0" smtClean="0">
              <a:solidFill>
                <a:schemeClr val="tx1"/>
              </a:solidFill>
              <a:effectLst>
                <a:outerShdw blurRad="38100" dist="38100" dir="2700000" algn="tl">
                  <a:srgbClr val="000000">
                    <a:alpha val="43137"/>
                  </a:srgbClr>
                </a:outerShdw>
              </a:effectLst>
              <a:latin typeface="+mj-lt"/>
            </a:endParaRPr>
          </a:p>
          <a:p>
            <a:pPr algn="ctr"/>
            <a:r>
              <a:rPr lang="en-US" sz="4800" b="1" dirty="0" smtClean="0">
                <a:solidFill>
                  <a:schemeClr val="tx1"/>
                </a:solidFill>
                <a:effectLst>
                  <a:outerShdw blurRad="38100" dist="38100" dir="2700000" algn="tl">
                    <a:srgbClr val="000000">
                      <a:alpha val="43137"/>
                    </a:srgbClr>
                  </a:outerShdw>
                </a:effectLst>
                <a:latin typeface="+mj-lt"/>
              </a:rPr>
              <a:t>Characteristics of </a:t>
            </a:r>
            <a:r>
              <a:rPr lang="en-US" sz="4800" b="1" dirty="0">
                <a:solidFill>
                  <a:schemeClr val="tx1"/>
                </a:solidFill>
                <a:effectLst>
                  <a:outerShdw blurRad="38100" dist="38100" dir="2700000" algn="tl">
                    <a:srgbClr val="000000">
                      <a:alpha val="43137"/>
                    </a:srgbClr>
                  </a:outerShdw>
                </a:effectLst>
                <a:latin typeface="+mj-lt"/>
              </a:rPr>
              <a:t>a </a:t>
            </a:r>
            <a:r>
              <a:rPr lang="en-US" sz="4800" b="1" dirty="0" smtClean="0">
                <a:solidFill>
                  <a:schemeClr val="tx1"/>
                </a:solidFill>
                <a:effectLst>
                  <a:outerShdw blurRad="38100" dist="38100" dir="2700000" algn="tl">
                    <a:srgbClr val="000000">
                      <a:alpha val="43137"/>
                    </a:srgbClr>
                  </a:outerShdw>
                </a:effectLst>
                <a:latin typeface="+mj-lt"/>
              </a:rPr>
              <a:t>good paragraph:</a:t>
            </a:r>
          </a:p>
          <a:p>
            <a:pPr algn="ctr"/>
            <a:endParaRPr lang="en-US" sz="4400" b="1" dirty="0">
              <a:solidFill>
                <a:schemeClr val="tx1"/>
              </a:solidFill>
              <a:effectLst>
                <a:outerShdw blurRad="38100" dist="38100" dir="2700000" algn="tl">
                  <a:srgbClr val="000000">
                    <a:alpha val="43137"/>
                  </a:srgbClr>
                </a:outerShdw>
              </a:effectLst>
              <a:latin typeface="+mj-lt"/>
            </a:endParaRPr>
          </a:p>
          <a:p>
            <a:pPr algn="ctr"/>
            <a:endParaRPr lang="en-US" sz="4400" b="1" dirty="0">
              <a:solidFill>
                <a:schemeClr val="tx1"/>
              </a:solidFill>
              <a:effectLst>
                <a:outerShdw blurRad="38100" dist="38100" dir="2700000" algn="tl">
                  <a:srgbClr val="000000">
                    <a:alpha val="43137"/>
                  </a:srgbClr>
                </a:outerShdw>
              </a:effectLst>
              <a:latin typeface="+mj-lt"/>
            </a:endParaRPr>
          </a:p>
          <a:p>
            <a:pPr algn="l"/>
            <a:r>
              <a:rPr lang="en-US" sz="3200" b="1" dirty="0">
                <a:solidFill>
                  <a:schemeClr val="tx1"/>
                </a:solidFill>
                <a:latin typeface="+mj-lt"/>
              </a:rPr>
              <a:t> </a:t>
            </a:r>
            <a:endParaRPr lang="en-US" sz="3200" b="1" dirty="0" smtClean="0">
              <a:solidFill>
                <a:schemeClr val="tx1"/>
              </a:solidFill>
              <a:latin typeface="+mj-lt"/>
            </a:endParaRPr>
          </a:p>
          <a:p>
            <a:pPr algn="l"/>
            <a:endParaRPr lang="en-US" sz="3200" b="1" dirty="0">
              <a:solidFill>
                <a:schemeClr val="tx1"/>
              </a:solidFill>
              <a:latin typeface="+mj-lt"/>
            </a:endParaRPr>
          </a:p>
        </p:txBody>
      </p:sp>
      <p:sp>
        <p:nvSpPr>
          <p:cNvPr id="2" name="TextBox 1"/>
          <p:cNvSpPr txBox="1"/>
          <p:nvPr/>
        </p:nvSpPr>
        <p:spPr>
          <a:xfrm>
            <a:off x="457200" y="3200400"/>
            <a:ext cx="8305800" cy="2554545"/>
          </a:xfrm>
          <a:prstGeom prst="rect">
            <a:avLst/>
          </a:prstGeom>
          <a:noFill/>
        </p:spPr>
        <p:txBody>
          <a:bodyPr wrap="square" rtlCol="0">
            <a:spAutoFit/>
          </a:bodyPr>
          <a:lstStyle/>
          <a:p>
            <a:r>
              <a:rPr lang="en-US" sz="4000" dirty="0"/>
              <a:t>1.Completness: sufficient number of  specific supporting </a:t>
            </a:r>
            <a:r>
              <a:rPr lang="en-US" sz="4000" dirty="0" smtClean="0"/>
              <a:t>sentences develops </a:t>
            </a:r>
            <a:r>
              <a:rPr lang="en-US" sz="4000" dirty="0"/>
              <a:t>the topic </a:t>
            </a:r>
            <a:r>
              <a:rPr lang="en-US" sz="4000" dirty="0" smtClean="0"/>
              <a:t>sentence </a:t>
            </a:r>
            <a:r>
              <a:rPr lang="en-US" sz="4000" dirty="0"/>
              <a:t>completely and clearly.</a:t>
            </a:r>
          </a:p>
        </p:txBody>
      </p:sp>
    </p:spTree>
    <p:extLst>
      <p:ext uri="{BB962C8B-B14F-4D97-AF65-F5344CB8AC3E}">
        <p14:creationId xmlns:p14="http://schemas.microsoft.com/office/powerpoint/2010/main" val="135745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5867400"/>
          </a:xfrm>
        </p:spPr>
        <p:txBody>
          <a:bodyPr>
            <a:noAutofit/>
          </a:bodyPr>
          <a:lstStyle/>
          <a:p>
            <a:pPr marL="114300" indent="0">
              <a:buNone/>
            </a:pPr>
            <a:r>
              <a:rPr lang="en-US" sz="4400" dirty="0">
                <a:solidFill>
                  <a:schemeClr val="tx1"/>
                </a:solidFill>
              </a:rPr>
              <a:t>Historical introduction: manually You’re not expected to begin with the beginning of time, ….. you may write a few sentences giving More historical background to your subject</a:t>
            </a:r>
            <a:r>
              <a:rPr lang="en-US" sz="4400" dirty="0" smtClean="0">
                <a:solidFill>
                  <a:schemeClr val="tx1"/>
                </a:solidFill>
              </a:rPr>
              <a:t>.</a:t>
            </a:r>
          </a:p>
          <a:p>
            <a:pPr marL="45720" indent="0">
              <a:buNone/>
            </a:pPr>
            <a:endParaRPr lang="en-US" sz="3200" dirty="0">
              <a:solidFill>
                <a:schemeClr val="tx1"/>
              </a:solidFill>
            </a:endParaRPr>
          </a:p>
        </p:txBody>
      </p:sp>
    </p:spTree>
    <p:extLst>
      <p:ext uri="{BB962C8B-B14F-4D97-AF65-F5344CB8AC3E}">
        <p14:creationId xmlns:p14="http://schemas.microsoft.com/office/powerpoint/2010/main" val="1478280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03957"/>
            <a:ext cx="7772400" cy="6001643"/>
          </a:xfrm>
          <a:prstGeom prst="rect">
            <a:avLst/>
          </a:prstGeom>
          <a:noFill/>
        </p:spPr>
        <p:txBody>
          <a:bodyPr wrap="square" rtlCol="0">
            <a:spAutoFit/>
          </a:bodyPr>
          <a:lstStyle/>
          <a:p>
            <a:r>
              <a:rPr lang="en-US" sz="4800" dirty="0"/>
              <a:t>General to specific: (The most common type of introduction) It begins with a general statement of the …… topic and narrow it down with each following sentence to the thesis statement.</a:t>
            </a:r>
          </a:p>
          <a:p>
            <a:endParaRPr lang="en-US" sz="4800" dirty="0"/>
          </a:p>
        </p:txBody>
      </p:sp>
    </p:spTree>
    <p:extLst>
      <p:ext uri="{BB962C8B-B14F-4D97-AF65-F5344CB8AC3E}">
        <p14:creationId xmlns:p14="http://schemas.microsoft.com/office/powerpoint/2010/main" val="1072890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8077200" cy="4114800"/>
          </a:xfrm>
        </p:spPr>
        <p:txBody>
          <a:bodyPr>
            <a:noAutofit/>
          </a:bodyPr>
          <a:lstStyle/>
          <a:p>
            <a:pPr marL="182880" indent="0">
              <a:buNone/>
            </a:pPr>
            <a:r>
              <a:rPr lang="en-US" sz="3200" dirty="0">
                <a:solidFill>
                  <a:schemeClr val="tx1"/>
                </a:solidFill>
                <a:effectLst/>
              </a:rPr>
              <a:t> </a:t>
            </a:r>
            <a:r>
              <a:rPr lang="en-US" sz="4400" dirty="0" smtClean="0">
                <a:solidFill>
                  <a:schemeClr val="tx1"/>
                </a:solidFill>
                <a:effectLst/>
              </a:rPr>
              <a:t>Should </a:t>
            </a:r>
            <a:r>
              <a:rPr lang="en-US" sz="4400" dirty="0">
                <a:solidFill>
                  <a:schemeClr val="tx1"/>
                </a:solidFill>
                <a:effectLst/>
              </a:rPr>
              <a:t>be …… (shouldn’t  introduce material not covered in the essay)</a:t>
            </a:r>
            <a:br>
              <a:rPr lang="en-US" sz="4400" dirty="0">
                <a:solidFill>
                  <a:schemeClr val="tx1"/>
                </a:solidFill>
                <a:effectLst/>
              </a:rPr>
            </a:br>
            <a:endParaRPr lang="en-US" sz="4400" dirty="0">
              <a:solidFill>
                <a:schemeClr val="tx1"/>
              </a:solidFill>
            </a:endParaRPr>
          </a:p>
        </p:txBody>
      </p:sp>
      <p:sp>
        <p:nvSpPr>
          <p:cNvPr id="3" name="TextBox 2"/>
          <p:cNvSpPr txBox="1"/>
          <p:nvPr/>
        </p:nvSpPr>
        <p:spPr>
          <a:xfrm>
            <a:off x="533400" y="1295400"/>
            <a:ext cx="89154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What is a good introductory paragraph?</a:t>
            </a:r>
          </a:p>
        </p:txBody>
      </p:sp>
    </p:spTree>
    <p:extLst>
      <p:ext uri="{BB962C8B-B14F-4D97-AF65-F5344CB8AC3E}">
        <p14:creationId xmlns:p14="http://schemas.microsoft.com/office/powerpoint/2010/main" val="114447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51325"/>
            <a:ext cx="7924800" cy="3477875"/>
          </a:xfrm>
          <a:prstGeom prst="rect">
            <a:avLst/>
          </a:prstGeom>
        </p:spPr>
        <p:txBody>
          <a:bodyPr wrap="square">
            <a:spAutoFit/>
          </a:bodyPr>
          <a:lstStyle/>
          <a:p>
            <a:r>
              <a:rPr lang="en-US" sz="4400" dirty="0"/>
              <a:t>There should be a few sentence before the thesis statement.</a:t>
            </a:r>
            <a:br>
              <a:rPr lang="en-US" sz="4400" dirty="0"/>
            </a:br>
            <a:r>
              <a:rPr lang="en-US" sz="4400" dirty="0"/>
              <a:t>Shouldn’t …….  ….. the …… which …… from body of the essay .</a:t>
            </a:r>
            <a:br>
              <a:rPr lang="en-US" sz="4400" dirty="0"/>
            </a:br>
            <a:endParaRPr lang="en-US" sz="4400" dirty="0"/>
          </a:p>
        </p:txBody>
      </p:sp>
    </p:spTree>
    <p:extLst>
      <p:ext uri="{BB962C8B-B14F-4D97-AF65-F5344CB8AC3E}">
        <p14:creationId xmlns:p14="http://schemas.microsoft.com/office/powerpoint/2010/main" val="36774874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2209800"/>
            <a:ext cx="8229600" cy="54864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4400" dirty="0" smtClean="0">
                <a:solidFill>
                  <a:schemeClr val="tx1"/>
                </a:solidFill>
              </a:rPr>
              <a:t>The body of an essay is made …… of one or more paragraph. Each of these paragraphs has a topic sentence, supporting sentence and sometimes a concluding sentence. </a:t>
            </a:r>
            <a:endParaRPr lang="en-US" sz="4400" dirty="0">
              <a:solidFill>
                <a:schemeClr val="tx1"/>
              </a:solidFill>
            </a:endParaRPr>
          </a:p>
        </p:txBody>
      </p:sp>
      <p:sp>
        <p:nvSpPr>
          <p:cNvPr id="2" name="TextBox 1"/>
          <p:cNvSpPr txBox="1"/>
          <p:nvPr/>
        </p:nvSpPr>
        <p:spPr>
          <a:xfrm>
            <a:off x="1524000" y="1135559"/>
            <a:ext cx="5486400"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2.Body paragraphs</a:t>
            </a:r>
            <a:r>
              <a:rPr lang="en-US" sz="4400" b="1" dirty="0" smtClean="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11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703725"/>
            <a:ext cx="7467600" cy="3477875"/>
          </a:xfrm>
          <a:prstGeom prst="rect">
            <a:avLst/>
          </a:prstGeom>
          <a:noFill/>
        </p:spPr>
        <p:txBody>
          <a:bodyPr wrap="square" rtlCol="0">
            <a:spAutoFit/>
          </a:bodyPr>
          <a:lstStyle/>
          <a:p>
            <a:r>
              <a:rPr lang="en-US" sz="4400" dirty="0"/>
              <a:t>Each of the body paragraphs supports the thesis statement. The paragraphs of the body are like the main supporting point of a paragraph. </a:t>
            </a:r>
          </a:p>
        </p:txBody>
      </p:sp>
    </p:spTree>
    <p:extLst>
      <p:ext uri="{BB962C8B-B14F-4D97-AF65-F5344CB8AC3E}">
        <p14:creationId xmlns:p14="http://schemas.microsoft.com/office/powerpoint/2010/main" val="14987985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88720"/>
            <a:ext cx="8763000" cy="5974080"/>
          </a:xfrm>
        </p:spPr>
        <p:txBody>
          <a:bodyPr>
            <a:noAutofit/>
          </a:bodyPr>
          <a:lstStyle/>
          <a:p>
            <a:pPr marL="45720" indent="0">
              <a:buNone/>
            </a:pPr>
            <a:r>
              <a:rPr lang="en-US" sz="4400" dirty="0" smtClean="0">
                <a:solidFill>
                  <a:schemeClr val="tx1"/>
                </a:solidFill>
              </a:rPr>
              <a:t>Furthermore ….. as you organize </a:t>
            </a:r>
          </a:p>
          <a:p>
            <a:pPr marL="45720" indent="0">
              <a:buNone/>
            </a:pPr>
            <a:r>
              <a:rPr lang="en-US" sz="4400" dirty="0" smtClean="0">
                <a:solidFill>
                  <a:schemeClr val="tx1"/>
                </a:solidFill>
              </a:rPr>
              <a:t>the ideas in a paragraph by </a:t>
            </a:r>
          </a:p>
          <a:p>
            <a:pPr marL="45720" indent="0">
              <a:buNone/>
            </a:pPr>
            <a:r>
              <a:rPr lang="en-US" sz="4400" dirty="0" smtClean="0">
                <a:solidFill>
                  <a:schemeClr val="tx1"/>
                </a:solidFill>
              </a:rPr>
              <a:t>different patterns, you can </a:t>
            </a:r>
          </a:p>
          <a:p>
            <a:pPr marL="45720" indent="0">
              <a:buNone/>
            </a:pPr>
            <a:r>
              <a:rPr lang="en-US" sz="4400" dirty="0" smtClean="0">
                <a:solidFill>
                  <a:schemeClr val="tx1"/>
                </a:solidFill>
              </a:rPr>
              <a:t>organize the paragraphs in </a:t>
            </a:r>
          </a:p>
          <a:p>
            <a:pPr marL="45720" indent="0">
              <a:buNone/>
            </a:pPr>
            <a:r>
              <a:rPr lang="en-US" sz="4400" dirty="0" smtClean="0">
                <a:solidFill>
                  <a:schemeClr val="tx1"/>
                </a:solidFill>
              </a:rPr>
              <a:t>an essay in the same ways. </a:t>
            </a:r>
          </a:p>
          <a:p>
            <a:pPr marL="45720" indent="0">
              <a:buNone/>
            </a:pPr>
            <a:endParaRPr lang="en-US" sz="4400" dirty="0" smtClean="0">
              <a:solidFill>
                <a:schemeClr val="tx1"/>
              </a:solidFill>
            </a:endParaRPr>
          </a:p>
        </p:txBody>
      </p:sp>
    </p:spTree>
    <p:extLst>
      <p:ext uri="{BB962C8B-B14F-4D97-AF65-F5344CB8AC3E}">
        <p14:creationId xmlns:p14="http://schemas.microsoft.com/office/powerpoint/2010/main" val="10078403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219200"/>
            <a:ext cx="7086600" cy="4832092"/>
          </a:xfrm>
          <a:prstGeom prst="rect">
            <a:avLst/>
          </a:prstGeom>
          <a:noFill/>
        </p:spPr>
        <p:txBody>
          <a:bodyPr wrap="square" rtlCol="0">
            <a:spAutoFit/>
          </a:bodyPr>
          <a:lstStyle/>
          <a:p>
            <a:r>
              <a:rPr lang="en-US" sz="4400" dirty="0"/>
              <a:t>The only difference is that the body of a paragraph is …… controlled by the topic sentence and the body of an essay is controlled by theses statement in the introductory paragraph.</a:t>
            </a:r>
          </a:p>
        </p:txBody>
      </p:sp>
    </p:spTree>
    <p:extLst>
      <p:ext uri="{BB962C8B-B14F-4D97-AF65-F5344CB8AC3E}">
        <p14:creationId xmlns:p14="http://schemas.microsoft.com/office/powerpoint/2010/main" val="24626898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1676400"/>
            <a:ext cx="8305800" cy="5715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4000" b="0" dirty="0">
                <a:solidFill>
                  <a:schemeClr val="tx1"/>
                </a:solidFill>
                <a:effectLst/>
              </a:rPr>
              <a:t>H</a:t>
            </a:r>
            <a:r>
              <a:rPr lang="en-US" sz="4000" b="0" dirty="0" smtClean="0">
                <a:solidFill>
                  <a:schemeClr val="tx1"/>
                </a:solidFill>
                <a:effectLst/>
              </a:rPr>
              <a:t>ow to divide the body of on essay into paragraphs. paragraphing enables you to organize and develop a single important idea frequently you will express this main idea in the form of a generalization known as the topic sentence or the thesis statement.</a:t>
            </a:r>
          </a:p>
        </p:txBody>
      </p:sp>
      <p:sp>
        <p:nvSpPr>
          <p:cNvPr id="2" name="TextBox 1"/>
          <p:cNvSpPr txBox="1"/>
          <p:nvPr/>
        </p:nvSpPr>
        <p:spPr>
          <a:xfrm>
            <a:off x="1905000" y="685800"/>
            <a:ext cx="4953000" cy="1107996"/>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A. Paragraphing:</a:t>
            </a:r>
          </a:p>
          <a:p>
            <a:endParaRPr lang="en-US" dirty="0"/>
          </a:p>
        </p:txBody>
      </p:sp>
    </p:spTree>
    <p:extLst>
      <p:ext uri="{BB962C8B-B14F-4D97-AF65-F5344CB8AC3E}">
        <p14:creationId xmlns:p14="http://schemas.microsoft.com/office/powerpoint/2010/main" val="9828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38200"/>
            <a:ext cx="7162800" cy="5016758"/>
          </a:xfrm>
          <a:prstGeom prst="rect">
            <a:avLst/>
          </a:prstGeom>
          <a:noFill/>
        </p:spPr>
        <p:txBody>
          <a:bodyPr wrap="square" rtlCol="0">
            <a:spAutoFit/>
          </a:bodyPr>
          <a:lstStyle/>
          <a:p>
            <a:r>
              <a:rPr lang="en-US" sz="4000" dirty="0"/>
              <a:t>Paragraphing also enables you to develop  the thesis of an essay effectively.</a:t>
            </a:r>
          </a:p>
          <a:p>
            <a:r>
              <a:rPr lang="en-US" sz="4000" dirty="0" smtClean="0"/>
              <a:t>Just </a:t>
            </a:r>
            <a:r>
              <a:rPr lang="en-US" sz="4000" dirty="0"/>
              <a:t>as a group of sentences relate to one another and  to the main idea so a group of paragraphs relate to one another and to the thesis  on </a:t>
            </a:r>
            <a:r>
              <a:rPr lang="en-US" sz="4000" dirty="0" smtClean="0"/>
              <a:t>essay.</a:t>
            </a:r>
            <a:endParaRPr lang="en-US" sz="4000" dirty="0"/>
          </a:p>
        </p:txBody>
      </p:sp>
    </p:spTree>
    <p:extLst>
      <p:ext uri="{BB962C8B-B14F-4D97-AF65-F5344CB8AC3E}">
        <p14:creationId xmlns:p14="http://schemas.microsoft.com/office/powerpoint/2010/main" val="2390970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4267200"/>
            <a:ext cx="8305800" cy="1446550"/>
          </a:xfrm>
          <a:prstGeom prst="rect">
            <a:avLst/>
          </a:prstGeom>
          <a:noFill/>
        </p:spPr>
        <p:txBody>
          <a:bodyPr wrap="square" rtlCol="0">
            <a:spAutoFit/>
          </a:bodyPr>
          <a:lstStyle/>
          <a:p>
            <a:r>
              <a:rPr lang="en-US" sz="4400" dirty="0" smtClean="0"/>
              <a:t>3.Coherence:all </a:t>
            </a:r>
            <a:r>
              <a:rPr lang="en-US" sz="4400" dirty="0"/>
              <a:t>the ideas </a:t>
            </a:r>
            <a:r>
              <a:rPr lang="en-US" sz="4400" dirty="0" smtClean="0"/>
              <a:t>flow </a:t>
            </a:r>
          </a:p>
          <a:p>
            <a:r>
              <a:rPr lang="en-US" sz="4400" dirty="0" smtClean="0"/>
              <a:t>together </a:t>
            </a:r>
            <a:r>
              <a:rPr lang="en-US" sz="4400" dirty="0"/>
              <a:t>smoothly.</a:t>
            </a:r>
          </a:p>
        </p:txBody>
      </p:sp>
      <p:sp>
        <p:nvSpPr>
          <p:cNvPr id="5" name="TextBox 4"/>
          <p:cNvSpPr txBox="1"/>
          <p:nvPr/>
        </p:nvSpPr>
        <p:spPr>
          <a:xfrm>
            <a:off x="838200" y="1295400"/>
            <a:ext cx="8305800" cy="2123658"/>
          </a:xfrm>
          <a:prstGeom prst="rect">
            <a:avLst/>
          </a:prstGeom>
          <a:noFill/>
        </p:spPr>
        <p:txBody>
          <a:bodyPr wrap="square" rtlCol="0">
            <a:spAutoFit/>
          </a:bodyPr>
          <a:lstStyle/>
          <a:p>
            <a:r>
              <a:rPr lang="en-US" sz="4400" dirty="0"/>
              <a:t>2.unity:every sentence should </a:t>
            </a:r>
            <a:endParaRPr lang="en-US" sz="4400" dirty="0" smtClean="0"/>
          </a:p>
          <a:p>
            <a:r>
              <a:rPr lang="en-US" sz="4400" dirty="0" smtClean="0"/>
              <a:t>be </a:t>
            </a:r>
            <a:r>
              <a:rPr lang="en-US" sz="4400" dirty="0"/>
              <a:t>related to the topic sentence </a:t>
            </a:r>
            <a:r>
              <a:rPr lang="en-US" sz="4400" dirty="0" smtClean="0"/>
              <a:t>and support </a:t>
            </a:r>
            <a:r>
              <a:rPr lang="en-US" sz="4400" dirty="0"/>
              <a:t>it.</a:t>
            </a:r>
          </a:p>
        </p:txBody>
      </p:sp>
    </p:spTree>
    <p:extLst>
      <p:ext uri="{BB962C8B-B14F-4D97-AF65-F5344CB8AC3E}">
        <p14:creationId xmlns:p14="http://schemas.microsoft.com/office/powerpoint/2010/main" val="360562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304800"/>
            <a:ext cx="8534399" cy="66294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4000" dirty="0" smtClean="0">
              <a:solidFill>
                <a:schemeClr val="tx1"/>
              </a:solidFill>
            </a:endParaRPr>
          </a:p>
          <a:p>
            <a:pPr marL="45720" indent="0">
              <a:buNone/>
            </a:pPr>
            <a:r>
              <a:rPr lang="en-US" sz="4000" dirty="0" smtClean="0">
                <a:solidFill>
                  <a:schemeClr val="tx1"/>
                </a:solidFill>
              </a:rPr>
              <a:t>Just as sentences develop e the main idea of a paragraph, so paragraphs develop the thesis around which  they are organized. Each paragraph must contribute something directly to the central thought of the whole essay , otherwise it is a … and should be eliminate.</a:t>
            </a:r>
            <a:endParaRPr lang="en-US" sz="4000" dirty="0">
              <a:solidFill>
                <a:schemeClr val="tx1"/>
              </a:solidFill>
            </a:endParaRPr>
          </a:p>
        </p:txBody>
      </p:sp>
    </p:spTree>
    <p:extLst>
      <p:ext uri="{BB962C8B-B14F-4D97-AF65-F5344CB8AC3E}">
        <p14:creationId xmlns:p14="http://schemas.microsoft.com/office/powerpoint/2010/main" val="13080194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7924800" cy="5188803"/>
          </a:xfrm>
        </p:spPr>
        <p:txBody>
          <a:bodyPr>
            <a:noAutofit/>
          </a:bodyPr>
          <a:lstStyle/>
          <a:p>
            <a:pPr marL="0" indent="0">
              <a:buNone/>
            </a:pPr>
            <a:r>
              <a:rPr lang="en-US" sz="4000" dirty="0" smtClean="0">
                <a:solidFill>
                  <a:schemeClr val="tx1">
                    <a:lumMod val="95000"/>
                    <a:lumOff val="5000"/>
                  </a:schemeClr>
                </a:solidFill>
                <a:effectLst>
                  <a:outerShdw blurRad="38100" dist="38100" dir="2700000" algn="tl">
                    <a:srgbClr val="000000">
                      <a:alpha val="43137"/>
                    </a:srgbClr>
                  </a:outerShdw>
                </a:effectLst>
              </a:rPr>
              <a:t/>
            </a:r>
            <a:br>
              <a:rPr lang="en-US" sz="4000" dirty="0" smtClean="0">
                <a:solidFill>
                  <a:schemeClr val="tx1">
                    <a:lumMod val="95000"/>
                    <a:lumOff val="5000"/>
                  </a:schemeClr>
                </a:solidFill>
                <a:effectLst>
                  <a:outerShdw blurRad="38100" dist="38100" dir="2700000" algn="tl">
                    <a:srgbClr val="000000">
                      <a:alpha val="43137"/>
                    </a:srgbClr>
                  </a:outerShdw>
                </a:effectLst>
              </a:rPr>
            </a:br>
            <a:r>
              <a:rPr lang="en-US" sz="4000" b="0" dirty="0" smtClean="0">
                <a:solidFill>
                  <a:schemeClr val="tx1"/>
                </a:solidFill>
                <a:effectLst/>
              </a:rPr>
              <a:t>Transition signals are important not only within paragraph but also between paragraphs. If you write … or more paragraphs, you need to show the relationship between you  first and second paragraph between you second and third paragraph and ….. </a:t>
            </a:r>
            <a:endParaRPr lang="en-US" sz="4000" b="0" dirty="0">
              <a:solidFill>
                <a:schemeClr val="tx1"/>
              </a:solidFill>
            </a:endParaRPr>
          </a:p>
        </p:txBody>
      </p:sp>
      <p:sp>
        <p:nvSpPr>
          <p:cNvPr id="3" name="TextBox 2"/>
          <p:cNvSpPr txBox="1"/>
          <p:nvPr/>
        </p:nvSpPr>
        <p:spPr>
          <a:xfrm>
            <a:off x="2057400" y="685800"/>
            <a:ext cx="47244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B. Transitions:</a:t>
            </a:r>
            <a:endParaRPr lang="en-US" sz="4800" dirty="0"/>
          </a:p>
        </p:txBody>
      </p:sp>
    </p:spTree>
    <p:extLst>
      <p:ext uri="{BB962C8B-B14F-4D97-AF65-F5344CB8AC3E}">
        <p14:creationId xmlns:p14="http://schemas.microsoft.com/office/powerpoint/2010/main" val="31010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085195"/>
            <a:ext cx="8305800" cy="4401205"/>
          </a:xfrm>
          <a:prstGeom prst="rect">
            <a:avLst/>
          </a:prstGeom>
          <a:noFill/>
        </p:spPr>
        <p:txBody>
          <a:bodyPr wrap="square" rtlCol="0">
            <a:spAutoFit/>
          </a:bodyPr>
          <a:lstStyle/>
          <a:p>
            <a:r>
              <a:rPr lang="en-US" sz="4000" dirty="0"/>
              <a:t>Paragraph are linked by adding a transition signal to the topic sentence</a:t>
            </a:r>
            <a:br>
              <a:rPr lang="en-US" sz="4000" dirty="0"/>
            </a:br>
            <a:r>
              <a:rPr lang="en-US" sz="4000" dirty="0"/>
              <a:t>of the second paragraph. This signal may be a signal word , a phrase or a development clause that repeats or summarizing the main idea in</a:t>
            </a:r>
            <a:br>
              <a:rPr lang="en-US" sz="4000" dirty="0"/>
            </a:br>
            <a:r>
              <a:rPr lang="en-US" sz="4000" dirty="0"/>
              <a:t>the …. Paragraph. </a:t>
            </a:r>
          </a:p>
        </p:txBody>
      </p:sp>
    </p:spTree>
    <p:extLst>
      <p:ext uri="{BB962C8B-B14F-4D97-AF65-F5344CB8AC3E}">
        <p14:creationId xmlns:p14="http://schemas.microsoft.com/office/powerpoint/2010/main" val="23136321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2667000"/>
            <a:ext cx="8763000" cy="48768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4400" dirty="0" smtClean="0">
                <a:solidFill>
                  <a:schemeClr val="tx1"/>
                </a:solidFill>
              </a:rPr>
              <a:t>The last paragraph in your essay is the concluding paragraph. This  paragraph has a very important function in your essay because it is  the  last paragraph.</a:t>
            </a:r>
          </a:p>
        </p:txBody>
      </p:sp>
      <p:sp>
        <p:nvSpPr>
          <p:cNvPr id="2" name="TextBox 1"/>
          <p:cNvSpPr txBox="1"/>
          <p:nvPr/>
        </p:nvSpPr>
        <p:spPr>
          <a:xfrm>
            <a:off x="685800" y="762000"/>
            <a:ext cx="79248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What is the  concluding paragraph </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64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418034"/>
            <a:ext cx="7772400" cy="3077766"/>
          </a:xfrm>
          <a:prstGeom prst="rect">
            <a:avLst/>
          </a:prstGeom>
          <a:noFill/>
        </p:spPr>
        <p:txBody>
          <a:bodyPr wrap="square" rtlCol="0">
            <a:spAutoFit/>
          </a:bodyPr>
          <a:lstStyle/>
          <a:p>
            <a:r>
              <a:rPr lang="en-US" sz="4400" dirty="0"/>
              <a:t>Your readers read so naturally you want to leave your… with a clean understanding  of what the point of  your essay is.</a:t>
            </a:r>
          </a:p>
          <a:p>
            <a:endParaRPr lang="en-US" dirty="0"/>
          </a:p>
        </p:txBody>
      </p:sp>
    </p:spTree>
    <p:extLst>
      <p:ext uri="{BB962C8B-B14F-4D97-AF65-F5344CB8AC3E}">
        <p14:creationId xmlns:p14="http://schemas.microsoft.com/office/powerpoint/2010/main" val="40708380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2667000"/>
            <a:ext cx="8458200" cy="37338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n-US" sz="4400" b="0" dirty="0" smtClean="0">
                <a:solidFill>
                  <a:schemeClr val="tx1"/>
                </a:solidFill>
                <a:effectLst/>
              </a:rPr>
              <a:t>(finally, instant, in general, hence, in …. , overall)</a:t>
            </a:r>
          </a:p>
          <a:p>
            <a:pPr marL="182880" indent="0" algn="l">
              <a:buFont typeface="Georgia" pitchFamily="18" charset="0"/>
              <a:buNone/>
            </a:pPr>
            <a:r>
              <a:rPr lang="en-US" sz="4400" b="0" dirty="0" smtClean="0">
                <a:solidFill>
                  <a:schemeClr val="tx1"/>
                </a:solidFill>
                <a:effectLst/>
              </a:rPr>
              <a:t/>
            </a:r>
            <a:br>
              <a:rPr lang="en-US" sz="4400" b="0" dirty="0" smtClean="0">
                <a:solidFill>
                  <a:schemeClr val="tx1"/>
                </a:solidFill>
                <a:effectLst/>
              </a:rPr>
            </a:br>
            <a:r>
              <a:rPr lang="en-US" sz="4400" dirty="0" smtClean="0">
                <a:solidFill>
                  <a:schemeClr val="tx1"/>
                </a:solidFill>
                <a:effectLst/>
              </a:rPr>
              <a:t>1. </a:t>
            </a:r>
            <a:r>
              <a:rPr lang="en-US" sz="4400" b="0" dirty="0">
                <a:solidFill>
                  <a:schemeClr val="tx1"/>
                </a:solidFill>
                <a:effectLst/>
              </a:rPr>
              <a:t>I</a:t>
            </a:r>
            <a:r>
              <a:rPr lang="en-US" sz="4400" b="0" dirty="0" smtClean="0">
                <a:solidFill>
                  <a:schemeClr val="tx1"/>
                </a:solidFill>
                <a:effectLst/>
              </a:rPr>
              <a:t>t signals the end of the essay </a:t>
            </a:r>
            <a:br>
              <a:rPr lang="en-US" sz="4400" b="0" dirty="0" smtClean="0">
                <a:solidFill>
                  <a:schemeClr val="tx1"/>
                </a:solidFill>
                <a:effectLst/>
              </a:rPr>
            </a:br>
            <a:endParaRPr lang="en-US" sz="4400" b="0" dirty="0">
              <a:solidFill>
                <a:schemeClr val="tx1"/>
              </a:solidFill>
              <a:effectLst/>
            </a:endParaRPr>
          </a:p>
        </p:txBody>
      </p:sp>
      <p:sp>
        <p:nvSpPr>
          <p:cNvPr id="2" name="TextBox 1"/>
          <p:cNvSpPr txBox="1"/>
          <p:nvPr/>
        </p:nvSpPr>
        <p:spPr>
          <a:xfrm>
            <a:off x="457200" y="792540"/>
            <a:ext cx="8686800" cy="156966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Functions of a concluding paragraph :</a:t>
            </a:r>
          </a:p>
        </p:txBody>
      </p:sp>
    </p:spTree>
    <p:extLst>
      <p:ext uri="{BB962C8B-B14F-4D97-AF65-F5344CB8AC3E}">
        <p14:creationId xmlns:p14="http://schemas.microsoft.com/office/powerpoint/2010/main" val="105607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923633"/>
            <a:ext cx="8001000" cy="2800767"/>
          </a:xfrm>
          <a:prstGeom prst="rect">
            <a:avLst/>
          </a:prstGeom>
          <a:noFill/>
        </p:spPr>
        <p:txBody>
          <a:bodyPr wrap="square" rtlCol="0">
            <a:spAutoFit/>
          </a:bodyPr>
          <a:lstStyle/>
          <a:p>
            <a:r>
              <a:rPr lang="en-US" sz="4400" b="1" dirty="0" smtClean="0"/>
              <a:t>2.</a:t>
            </a:r>
            <a:r>
              <a:rPr lang="en-US" sz="4400" dirty="0" smtClean="0"/>
              <a:t>summarizing </a:t>
            </a:r>
            <a:r>
              <a:rPr lang="en-US" sz="4400" dirty="0"/>
              <a:t>the main </a:t>
            </a:r>
            <a:r>
              <a:rPr lang="en-US" sz="4400" dirty="0" smtClean="0"/>
              <a:t>point</a:t>
            </a:r>
          </a:p>
          <a:p>
            <a:r>
              <a:rPr lang="en-US" sz="4400" dirty="0"/>
              <a:t/>
            </a:r>
            <a:br>
              <a:rPr lang="en-US" sz="4400" dirty="0"/>
            </a:br>
            <a:r>
              <a:rPr lang="en-US" sz="4400" b="1" dirty="0"/>
              <a:t>3.</a:t>
            </a:r>
            <a:r>
              <a:rPr lang="en-US" sz="4400" dirty="0"/>
              <a:t>leave the reader with the final thought on the </a:t>
            </a:r>
            <a:r>
              <a:rPr lang="en-US" sz="4400" dirty="0" smtClean="0"/>
              <a:t>subject.</a:t>
            </a:r>
            <a:endParaRPr lang="en-US" sz="4400" dirty="0"/>
          </a:p>
        </p:txBody>
      </p:sp>
    </p:spTree>
    <p:extLst>
      <p:ext uri="{BB962C8B-B14F-4D97-AF65-F5344CB8AC3E}">
        <p14:creationId xmlns:p14="http://schemas.microsoft.com/office/powerpoint/2010/main" val="3617185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315200" cy="1569660"/>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rPr>
              <a:t>Type of concluding paragraph</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
        <p:nvSpPr>
          <p:cNvPr id="3" name="TextBox 2"/>
          <p:cNvSpPr txBox="1"/>
          <p:nvPr/>
        </p:nvSpPr>
        <p:spPr>
          <a:xfrm>
            <a:off x="533400" y="2492276"/>
            <a:ext cx="8001000" cy="3477875"/>
          </a:xfrm>
          <a:prstGeom prst="rect">
            <a:avLst/>
          </a:prstGeom>
          <a:noFill/>
        </p:spPr>
        <p:txBody>
          <a:bodyPr wrap="square" rtlCol="0">
            <a:spAutoFit/>
          </a:bodyPr>
          <a:lstStyle/>
          <a:p>
            <a:r>
              <a:rPr lang="en-US" sz="4400" b="1" dirty="0"/>
              <a:t>1</a:t>
            </a:r>
            <a:r>
              <a:rPr lang="en-US" sz="4400" dirty="0"/>
              <a:t>.Summary type: summaries the main points in your essay to remind the reader of each of the ideas in your supporting sentences </a:t>
            </a:r>
            <a:r>
              <a:rPr lang="en-US" sz="4400" dirty="0" smtClean="0"/>
              <a:t>.</a:t>
            </a:r>
            <a:endParaRPr lang="en-US" sz="4400" dirty="0"/>
          </a:p>
        </p:txBody>
      </p:sp>
    </p:spTree>
    <p:extLst>
      <p:ext uri="{BB962C8B-B14F-4D97-AF65-F5344CB8AC3E}">
        <p14:creationId xmlns:p14="http://schemas.microsoft.com/office/powerpoint/2010/main" val="242708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95033"/>
            <a:ext cx="7543800" cy="2800767"/>
          </a:xfrm>
          <a:prstGeom prst="rect">
            <a:avLst/>
          </a:prstGeom>
          <a:noFill/>
        </p:spPr>
        <p:txBody>
          <a:bodyPr wrap="square" rtlCol="0">
            <a:spAutoFit/>
          </a:bodyPr>
          <a:lstStyle/>
          <a:p>
            <a:r>
              <a:rPr lang="en-US" sz="4400" b="1" dirty="0"/>
              <a:t>2.</a:t>
            </a:r>
            <a:r>
              <a:rPr lang="en-US" sz="4400" dirty="0"/>
              <a:t>Restatement (final comment type) : </a:t>
            </a:r>
            <a:r>
              <a:rPr lang="en-US" sz="4400" dirty="0" smtClean="0"/>
              <a:t>restate </a:t>
            </a:r>
            <a:r>
              <a:rPr lang="en-US" sz="4400" dirty="0"/>
              <a:t>the idea of your </a:t>
            </a:r>
            <a:r>
              <a:rPr lang="en-US" sz="4400" dirty="0" smtClean="0"/>
              <a:t>thesis statement </a:t>
            </a:r>
            <a:r>
              <a:rPr lang="en-US" sz="4400" dirty="0"/>
              <a:t>and make your final comment on the subject</a:t>
            </a:r>
            <a:r>
              <a:rPr lang="en-US" sz="4400" dirty="0" smtClean="0"/>
              <a:t>.</a:t>
            </a:r>
            <a:endParaRPr lang="en-US" sz="4400" dirty="0"/>
          </a:p>
        </p:txBody>
      </p:sp>
    </p:spTree>
    <p:extLst>
      <p:ext uri="{BB962C8B-B14F-4D97-AF65-F5344CB8AC3E}">
        <p14:creationId xmlns:p14="http://schemas.microsoft.com/office/powerpoint/2010/main" val="39076699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65704" y="304800"/>
            <a:ext cx="6178296" cy="5867400"/>
          </a:xfrm>
        </p:spPr>
        <p:txBody>
          <a:bodyPr>
            <a:noAutofit/>
          </a:bodyPr>
          <a:lstStyle/>
          <a:p>
            <a:pPr algn="l"/>
            <a:r>
              <a:rPr lang="en-US" sz="3200" dirty="0" smtClean="0">
                <a:solidFill>
                  <a:schemeClr val="tx1"/>
                </a:solidFill>
              </a:rPr>
              <a:t>1.title(topic)</a:t>
            </a:r>
          </a:p>
          <a:p>
            <a:pPr algn="l"/>
            <a:r>
              <a:rPr lang="en-US" sz="3200" dirty="0" smtClean="0">
                <a:solidFill>
                  <a:schemeClr val="tx1"/>
                </a:solidFill>
              </a:rPr>
              <a:t>2….. In to paragraphs</a:t>
            </a:r>
          </a:p>
          <a:p>
            <a:pPr algn="l"/>
            <a:r>
              <a:rPr lang="en-US" sz="3200" dirty="0" smtClean="0">
                <a:solidFill>
                  <a:schemeClr val="tx1"/>
                </a:solidFill>
              </a:rPr>
              <a:t>3….</a:t>
            </a:r>
          </a:p>
          <a:p>
            <a:pPr algn="l"/>
            <a:r>
              <a:rPr lang="en-US" sz="3200" dirty="0" smtClean="0">
                <a:solidFill>
                  <a:schemeClr val="tx1"/>
                </a:solidFill>
              </a:rPr>
              <a:t>4.Indentation</a:t>
            </a:r>
          </a:p>
          <a:p>
            <a:pPr algn="l"/>
            <a:r>
              <a:rPr lang="en-US" sz="3200" dirty="0" smtClean="0">
                <a:solidFill>
                  <a:schemeClr val="tx1"/>
                </a:solidFill>
              </a:rPr>
              <a:t>5.Thesis statement</a:t>
            </a:r>
          </a:p>
          <a:p>
            <a:pPr algn="l"/>
            <a:r>
              <a:rPr lang="en-US" sz="3200" dirty="0" smtClean="0">
                <a:solidFill>
                  <a:schemeClr val="tx1"/>
                </a:solidFill>
              </a:rPr>
              <a:t>6. Controlling idea of thesis statement</a:t>
            </a:r>
          </a:p>
          <a:p>
            <a:pPr algn="l"/>
            <a:r>
              <a:rPr lang="en-US" sz="3200" dirty="0" smtClean="0">
                <a:solidFill>
                  <a:schemeClr val="tx1"/>
                </a:solidFill>
              </a:rPr>
              <a:t>7.Topic sentence (if necessary)</a:t>
            </a:r>
          </a:p>
          <a:p>
            <a:pPr algn="l"/>
            <a:r>
              <a:rPr lang="en-US" sz="3200" dirty="0" smtClean="0">
                <a:solidFill>
                  <a:schemeClr val="tx1"/>
                </a:solidFill>
              </a:rPr>
              <a:t>8.Concluding paragraph(if necessary)</a:t>
            </a:r>
          </a:p>
          <a:p>
            <a:pPr algn="l"/>
            <a:r>
              <a:rPr lang="en-US" sz="3200" dirty="0" smtClean="0">
                <a:solidFill>
                  <a:schemeClr val="tx1"/>
                </a:solidFill>
              </a:rPr>
              <a:t>9.margin</a:t>
            </a:r>
            <a:endParaRPr lang="en-US" sz="3200" dirty="0">
              <a:solidFill>
                <a:schemeClr val="tx1"/>
              </a:solidFill>
            </a:endParaRPr>
          </a:p>
        </p:txBody>
      </p:sp>
      <p:sp>
        <p:nvSpPr>
          <p:cNvPr id="2" name="TextBox 1"/>
          <p:cNvSpPr txBox="1"/>
          <p:nvPr/>
        </p:nvSpPr>
        <p:spPr>
          <a:xfrm>
            <a:off x="457200" y="953869"/>
            <a:ext cx="3200400"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1.Format:</a:t>
            </a:r>
            <a:endParaRPr lang="en-US" sz="3600" b="1" dirty="0">
              <a:effectLst>
                <a:outerShdw blurRad="38100" dist="38100" dir="2700000" algn="tl">
                  <a:srgbClr val="000000">
                    <a:alpha val="43137"/>
                  </a:srgbClr>
                </a:outerShdw>
              </a:effectLst>
            </a:endParaRPr>
          </a:p>
        </p:txBody>
      </p:sp>
      <p:sp>
        <p:nvSpPr>
          <p:cNvPr id="4" name="Left Brace 3"/>
          <p:cNvSpPr/>
          <p:nvPr/>
        </p:nvSpPr>
        <p:spPr>
          <a:xfrm>
            <a:off x="2514600" y="228600"/>
            <a:ext cx="457200" cy="6477000"/>
          </a:xfrm>
          <a:prstGeom prst="leftBrace">
            <a:avLst>
              <a:gd name="adj1" fmla="val 56818"/>
              <a:gd name="adj2" fmla="val 16979"/>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224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trips(downRigh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1378803"/>
            <a:ext cx="5486400" cy="830997"/>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rPr>
              <a:t>Completeness</a:t>
            </a:r>
            <a:r>
              <a:rPr lang="en-US" sz="4400" b="1" dirty="0">
                <a:effectLst>
                  <a:outerShdw blurRad="38100" dist="38100" dir="2700000" algn="tl">
                    <a:srgbClr val="000000">
                      <a:alpha val="43137"/>
                    </a:srgbClr>
                  </a:outerShdw>
                </a:effectLst>
              </a:rPr>
              <a:t>:</a:t>
            </a:r>
          </a:p>
        </p:txBody>
      </p:sp>
      <p:sp>
        <p:nvSpPr>
          <p:cNvPr id="5" name="TextBox 4"/>
          <p:cNvSpPr txBox="1"/>
          <p:nvPr/>
        </p:nvSpPr>
        <p:spPr>
          <a:xfrm>
            <a:off x="228600" y="2842260"/>
            <a:ext cx="8305800" cy="3662541"/>
          </a:xfrm>
          <a:prstGeom prst="rect">
            <a:avLst/>
          </a:prstGeom>
          <a:noFill/>
        </p:spPr>
        <p:txBody>
          <a:bodyPr wrap="square" rtlCol="0">
            <a:spAutoFit/>
          </a:bodyPr>
          <a:lstStyle/>
          <a:p>
            <a:r>
              <a:rPr lang="en-US" sz="4800" dirty="0"/>
              <a:t>A. Includes an adequate number of details to develop your topic </a:t>
            </a:r>
            <a:r>
              <a:rPr lang="en-US" sz="4800" dirty="0" smtClean="0"/>
              <a:t>sentence</a:t>
            </a:r>
            <a:r>
              <a:rPr lang="en-US" sz="4800" dirty="0"/>
              <a:t>.</a:t>
            </a:r>
            <a:br>
              <a:rPr lang="en-US" sz="4800" dirty="0"/>
            </a:br>
            <a:r>
              <a:rPr lang="en-US" sz="4000" dirty="0"/>
              <a:t> </a:t>
            </a:r>
            <a:br>
              <a:rPr lang="en-US" sz="4000" dirty="0"/>
            </a:br>
            <a:r>
              <a:rPr lang="en-US" sz="4000" dirty="0"/>
              <a:t>  </a:t>
            </a:r>
            <a:endParaRPr lang="en-US" sz="4800" dirty="0"/>
          </a:p>
        </p:txBody>
      </p:sp>
    </p:spTree>
    <p:extLst>
      <p:ext uri="{BB962C8B-B14F-4D97-AF65-F5344CB8AC3E}">
        <p14:creationId xmlns:p14="http://schemas.microsoft.com/office/powerpoint/2010/main" val="14439517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077200" cy="6477000"/>
          </a:xfrm>
        </p:spPr>
        <p:txBody>
          <a:bodyPr>
            <a:normAutofit/>
          </a:bodyPr>
          <a:lstStyle/>
          <a:p>
            <a:pPr algn="l"/>
            <a:endParaRPr lang="en-US" sz="3500" b="1" i="1" dirty="0" smtClean="0">
              <a:solidFill>
                <a:schemeClr val="tx1"/>
              </a:solidFill>
              <a:latin typeface="+mj-lt"/>
            </a:endParaRPr>
          </a:p>
          <a:p>
            <a:pPr algn="l"/>
            <a:r>
              <a:rPr lang="en-US" sz="4000" b="1" dirty="0" smtClean="0">
                <a:solidFill>
                  <a:schemeClr val="tx1"/>
                </a:solidFill>
                <a:effectLst>
                  <a:outerShdw blurRad="38100" dist="38100" dir="2700000" algn="tl">
                    <a:srgbClr val="000000">
                      <a:alpha val="43137"/>
                    </a:srgbClr>
                  </a:outerShdw>
                </a:effectLst>
                <a:latin typeface="+mj-lt"/>
              </a:rPr>
              <a:t>2. Unity:</a:t>
            </a:r>
          </a:p>
          <a:p>
            <a:pPr algn="l"/>
            <a:endParaRPr lang="en-US" sz="2000" b="1" i="1" dirty="0" smtClean="0">
              <a:solidFill>
                <a:schemeClr val="tx1"/>
              </a:solidFill>
              <a:latin typeface="+mj-lt"/>
            </a:endParaRPr>
          </a:p>
          <a:p>
            <a:pPr algn="l"/>
            <a:endParaRPr lang="en-US" dirty="0">
              <a:solidFill>
                <a:schemeClr val="tx1"/>
              </a:solidFill>
              <a:latin typeface="+mj-lt"/>
            </a:endParaRPr>
          </a:p>
        </p:txBody>
      </p:sp>
      <p:sp>
        <p:nvSpPr>
          <p:cNvPr id="4" name="Left Brace 3"/>
          <p:cNvSpPr/>
          <p:nvPr/>
        </p:nvSpPr>
        <p:spPr>
          <a:xfrm>
            <a:off x="2286000" y="1143000"/>
            <a:ext cx="304800" cy="4191000"/>
          </a:xfrm>
          <a:prstGeom prst="leftBrace">
            <a:avLst>
              <a:gd name="adj1" fmla="val 56818"/>
              <a:gd name="adj2" fmla="val 13842"/>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2" name="TextBox 1"/>
          <p:cNvSpPr txBox="1"/>
          <p:nvPr/>
        </p:nvSpPr>
        <p:spPr>
          <a:xfrm>
            <a:off x="2514600" y="1152942"/>
            <a:ext cx="6095999" cy="2123658"/>
          </a:xfrm>
          <a:prstGeom prst="rect">
            <a:avLst/>
          </a:prstGeom>
          <a:noFill/>
        </p:spPr>
        <p:txBody>
          <a:bodyPr wrap="square" rtlCol="0">
            <a:spAutoFit/>
          </a:bodyPr>
          <a:lstStyle/>
          <a:p>
            <a:pPr>
              <a:buClr>
                <a:schemeClr val="accent3"/>
              </a:buClr>
            </a:pPr>
            <a:r>
              <a:rPr lang="en-US" sz="4400" b="1" dirty="0" smtClean="0"/>
              <a:t>1.</a:t>
            </a:r>
            <a:r>
              <a:rPr lang="en-US" sz="4400" dirty="0" smtClean="0"/>
              <a:t>Is the in introductory paragraph relevant to the these statement?             </a:t>
            </a:r>
            <a:endParaRPr lang="en-US" sz="4400" dirty="0"/>
          </a:p>
        </p:txBody>
      </p:sp>
      <p:sp>
        <p:nvSpPr>
          <p:cNvPr id="7" name="TextBox 6"/>
          <p:cNvSpPr txBox="1"/>
          <p:nvPr/>
        </p:nvSpPr>
        <p:spPr>
          <a:xfrm>
            <a:off x="2514600" y="3811250"/>
            <a:ext cx="6096000" cy="1446550"/>
          </a:xfrm>
          <a:prstGeom prst="rect">
            <a:avLst/>
          </a:prstGeom>
          <a:noFill/>
        </p:spPr>
        <p:txBody>
          <a:bodyPr wrap="square" rtlCol="0">
            <a:spAutoFit/>
          </a:bodyPr>
          <a:lstStyle/>
          <a:p>
            <a:pPr>
              <a:buClr>
                <a:schemeClr val="accent3"/>
              </a:buClr>
            </a:pPr>
            <a:r>
              <a:rPr lang="en-US" sz="4400" b="1" dirty="0" smtClean="0"/>
              <a:t>2.</a:t>
            </a:r>
            <a:r>
              <a:rPr lang="en-US" sz="4400" dirty="0" smtClean="0"/>
              <a:t>All </a:t>
            </a:r>
            <a:r>
              <a:rPr lang="en-US" sz="4400" dirty="0"/>
              <a:t>the sentences in the paragraph all </a:t>
            </a:r>
            <a:r>
              <a:rPr lang="en-US" sz="4400" dirty="0" smtClean="0"/>
              <a:t>relevant?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52400" y="304800"/>
            <a:ext cx="8077200" cy="6477000"/>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3200" b="1" dirty="0" smtClean="0">
              <a:solidFill>
                <a:schemeClr val="tx1"/>
              </a:solidFill>
              <a:effectLst>
                <a:outerShdw blurRad="38100" dist="38100" dir="2700000" algn="tl">
                  <a:srgbClr val="000000">
                    <a:alpha val="43137"/>
                  </a:srgbClr>
                </a:outerShdw>
              </a:effectLst>
              <a:latin typeface="+mj-lt"/>
            </a:endParaRPr>
          </a:p>
          <a:p>
            <a:pPr marL="45720" indent="0">
              <a:buNone/>
            </a:pPr>
            <a:r>
              <a:rPr lang="en-US" sz="3600" b="1" dirty="0" smtClean="0">
                <a:solidFill>
                  <a:schemeClr val="tx1"/>
                </a:solidFill>
                <a:effectLst>
                  <a:outerShdw blurRad="38100" dist="38100" dir="2700000" algn="tl">
                    <a:srgbClr val="000000">
                      <a:alpha val="43137"/>
                    </a:srgbClr>
                  </a:outerShdw>
                </a:effectLst>
                <a:latin typeface="+mj-lt"/>
              </a:rPr>
              <a:t>3. Coherence: </a:t>
            </a:r>
          </a:p>
          <a:p>
            <a:pPr marL="45720" indent="0">
              <a:buNone/>
            </a:pPr>
            <a:endParaRPr lang="en-US" sz="2400" b="1" i="1" dirty="0">
              <a:solidFill>
                <a:schemeClr val="tx1"/>
              </a:solidFill>
              <a:latin typeface="+mj-lt"/>
            </a:endParaRPr>
          </a:p>
          <a:p>
            <a:pPr marL="45720" indent="0">
              <a:buNone/>
            </a:pPr>
            <a:endParaRPr lang="en-US" sz="2400" b="1" i="1" dirty="0" smtClean="0">
              <a:solidFill>
                <a:schemeClr val="tx1"/>
              </a:solidFill>
              <a:latin typeface="+mj-lt"/>
            </a:endParaRPr>
          </a:p>
          <a:p>
            <a:pPr marL="45720" indent="0">
              <a:buNone/>
            </a:pPr>
            <a:endParaRPr lang="en-US" sz="2400" b="1" i="1" dirty="0">
              <a:solidFill>
                <a:schemeClr val="tx1"/>
              </a:solidFill>
              <a:latin typeface="+mj-lt"/>
            </a:endParaRPr>
          </a:p>
          <a:p>
            <a:pPr marL="45720" indent="0">
              <a:buNone/>
            </a:pPr>
            <a:endParaRPr lang="en-US" sz="2400" b="1" i="1" dirty="0" smtClean="0">
              <a:solidFill>
                <a:schemeClr val="tx1"/>
              </a:solidFill>
              <a:latin typeface="+mj-lt"/>
            </a:endParaRPr>
          </a:p>
          <a:p>
            <a:pPr marL="45720" indent="0">
              <a:buNone/>
            </a:pPr>
            <a:endParaRPr lang="en-US" sz="2400" b="1" i="1" dirty="0">
              <a:solidFill>
                <a:schemeClr val="tx1"/>
              </a:solidFill>
              <a:latin typeface="+mj-lt"/>
            </a:endParaRPr>
          </a:p>
          <a:p>
            <a:pPr marL="45720" indent="0">
              <a:buNone/>
            </a:pPr>
            <a:endParaRPr lang="en-US" sz="2400" b="1" i="1" dirty="0" smtClean="0">
              <a:solidFill>
                <a:schemeClr val="tx1"/>
              </a:solidFill>
              <a:latin typeface="+mj-lt"/>
            </a:endParaRPr>
          </a:p>
          <a:p>
            <a:pPr marL="45720" indent="0">
              <a:buNone/>
            </a:pPr>
            <a:endParaRPr lang="en-US" sz="2400" b="1" i="1" dirty="0">
              <a:solidFill>
                <a:schemeClr val="tx1"/>
              </a:solidFill>
              <a:latin typeface="+mj-lt"/>
            </a:endParaRPr>
          </a:p>
          <a:p>
            <a:pPr marL="45720" indent="0">
              <a:buNone/>
            </a:pPr>
            <a:endParaRPr lang="en-US" sz="2400" b="1" i="1" dirty="0" smtClean="0">
              <a:solidFill>
                <a:schemeClr val="tx1"/>
              </a:solidFill>
              <a:latin typeface="+mj-lt"/>
            </a:endParaRPr>
          </a:p>
          <a:p>
            <a:pPr marL="45720" indent="0">
              <a:buNone/>
            </a:pPr>
            <a:endParaRPr lang="en-US" sz="2400" b="1" i="1" dirty="0">
              <a:solidFill>
                <a:schemeClr val="tx1"/>
              </a:solidFill>
              <a:latin typeface="+mj-lt"/>
            </a:endParaRPr>
          </a:p>
          <a:p>
            <a:pPr marL="45720" indent="0">
              <a:buNone/>
            </a:pPr>
            <a:endParaRPr lang="en-US" sz="2400" b="1" i="1" dirty="0" smtClean="0">
              <a:solidFill>
                <a:schemeClr val="tx1"/>
              </a:solidFill>
              <a:latin typeface="+mj-lt"/>
            </a:endParaRPr>
          </a:p>
          <a:p>
            <a:pPr marL="45720" indent="0">
              <a:buNone/>
            </a:pPr>
            <a:endParaRPr lang="en-US" sz="2000" b="1" i="1" dirty="0" smtClean="0">
              <a:solidFill>
                <a:schemeClr val="tx1"/>
              </a:solidFill>
              <a:latin typeface="+mj-lt"/>
            </a:endParaRPr>
          </a:p>
          <a:p>
            <a:pPr marL="45720" indent="0">
              <a:buNone/>
            </a:pPr>
            <a:endParaRPr lang="en-US" dirty="0">
              <a:solidFill>
                <a:schemeClr val="tx1"/>
              </a:solidFill>
              <a:latin typeface="+mj-lt"/>
            </a:endParaRPr>
          </a:p>
        </p:txBody>
      </p:sp>
      <p:sp>
        <p:nvSpPr>
          <p:cNvPr id="6" name="TextBox 5"/>
          <p:cNvSpPr txBox="1"/>
          <p:nvPr/>
        </p:nvSpPr>
        <p:spPr>
          <a:xfrm>
            <a:off x="3505200" y="780373"/>
            <a:ext cx="5257800" cy="1754326"/>
          </a:xfrm>
          <a:prstGeom prst="rect">
            <a:avLst/>
          </a:prstGeom>
          <a:noFill/>
        </p:spPr>
        <p:txBody>
          <a:bodyPr wrap="square" rtlCol="0">
            <a:spAutoFit/>
          </a:bodyPr>
          <a:lstStyle/>
          <a:p>
            <a:pPr>
              <a:buClr>
                <a:schemeClr val="accent3"/>
              </a:buClr>
            </a:pPr>
            <a:r>
              <a:rPr lang="en-US" sz="3600" dirty="0" smtClean="0"/>
              <a:t>1. Dose </a:t>
            </a:r>
            <a:r>
              <a:rPr lang="en-US" sz="3600" dirty="0"/>
              <a:t>the essay follow the pattern suiting the thesis statement</a:t>
            </a:r>
            <a:r>
              <a:rPr lang="en-US" sz="3600" dirty="0" smtClean="0"/>
              <a:t>?</a:t>
            </a:r>
            <a:endParaRPr lang="en-US" sz="3600" dirty="0"/>
          </a:p>
        </p:txBody>
      </p:sp>
      <p:sp>
        <p:nvSpPr>
          <p:cNvPr id="7" name="TextBox 6"/>
          <p:cNvSpPr txBox="1"/>
          <p:nvPr/>
        </p:nvSpPr>
        <p:spPr>
          <a:xfrm>
            <a:off x="3429000" y="2618103"/>
            <a:ext cx="5334000" cy="1754326"/>
          </a:xfrm>
          <a:prstGeom prst="rect">
            <a:avLst/>
          </a:prstGeom>
          <a:noFill/>
        </p:spPr>
        <p:txBody>
          <a:bodyPr wrap="square" rtlCol="0">
            <a:spAutoFit/>
          </a:bodyPr>
          <a:lstStyle/>
          <a:p>
            <a:pPr marL="45720">
              <a:buClr>
                <a:schemeClr val="accent3"/>
              </a:buClr>
            </a:pPr>
            <a:r>
              <a:rPr lang="en-US" sz="3600" dirty="0" smtClean="0"/>
              <a:t>2. Do </a:t>
            </a:r>
            <a:r>
              <a:rPr lang="en-US" sz="3600" dirty="0"/>
              <a:t>the sentences appears in the  correct order</a:t>
            </a:r>
            <a:r>
              <a:rPr lang="en-US" sz="3600" dirty="0" smtClean="0"/>
              <a:t>?</a:t>
            </a:r>
            <a:endParaRPr lang="en-US" sz="3600" dirty="0"/>
          </a:p>
        </p:txBody>
      </p:sp>
      <p:sp>
        <p:nvSpPr>
          <p:cNvPr id="8" name="TextBox 7"/>
          <p:cNvSpPr txBox="1"/>
          <p:nvPr/>
        </p:nvSpPr>
        <p:spPr>
          <a:xfrm>
            <a:off x="3505200" y="4341674"/>
            <a:ext cx="5334000" cy="1754326"/>
          </a:xfrm>
          <a:prstGeom prst="rect">
            <a:avLst/>
          </a:prstGeom>
          <a:noFill/>
        </p:spPr>
        <p:txBody>
          <a:bodyPr wrap="square" rtlCol="0">
            <a:spAutoFit/>
          </a:bodyPr>
          <a:lstStyle/>
          <a:p>
            <a:pPr>
              <a:buClr>
                <a:schemeClr val="accent3"/>
              </a:buClr>
            </a:pPr>
            <a:r>
              <a:rPr lang="en-US" sz="3600" dirty="0" smtClean="0"/>
              <a:t>3. Dose </a:t>
            </a:r>
            <a:r>
              <a:rPr lang="en-US" sz="3600" dirty="0"/>
              <a:t>the essay use appropriate translation signals</a:t>
            </a:r>
            <a:r>
              <a:rPr lang="en-US" sz="3600" dirty="0" smtClean="0"/>
              <a:t>?</a:t>
            </a:r>
            <a:endParaRPr lang="fa-IR" sz="3600" dirty="0"/>
          </a:p>
        </p:txBody>
      </p:sp>
      <p:sp>
        <p:nvSpPr>
          <p:cNvPr id="9" name="Left Brace 8"/>
          <p:cNvSpPr/>
          <p:nvPr/>
        </p:nvSpPr>
        <p:spPr>
          <a:xfrm>
            <a:off x="3200400" y="609600"/>
            <a:ext cx="304800" cy="5638800"/>
          </a:xfrm>
          <a:prstGeom prst="leftBrace">
            <a:avLst>
              <a:gd name="adj1" fmla="val 56818"/>
              <a:gd name="adj2" fmla="val 13842"/>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7108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905000"/>
            <a:ext cx="7620000" cy="2400657"/>
          </a:xfrm>
          <a:prstGeom prst="rect">
            <a:avLst/>
          </a:prstGeom>
          <a:noFill/>
        </p:spPr>
        <p:txBody>
          <a:bodyPr wrap="square" rtlCol="0">
            <a:spAutoFit/>
          </a:bodyPr>
          <a:lstStyle/>
          <a:p>
            <a:r>
              <a:rPr lang="en-US" sz="4400" dirty="0"/>
              <a:t>{ linking words, definite, articles, pronounce, synonym, repeated, key words}</a:t>
            </a:r>
          </a:p>
          <a:p>
            <a:endParaRPr lang="en-US" dirty="0"/>
          </a:p>
        </p:txBody>
      </p:sp>
    </p:spTree>
    <p:extLst>
      <p:ext uri="{BB962C8B-B14F-4D97-AF65-F5344CB8AC3E}">
        <p14:creationId xmlns:p14="http://schemas.microsoft.com/office/powerpoint/2010/main" val="42088317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7854696" cy="5791200"/>
          </a:xfrm>
        </p:spPr>
        <p:txBody>
          <a:bodyPr/>
          <a:lstStyle/>
          <a:p>
            <a:pPr algn="l"/>
            <a:endParaRPr lang="en-US" b="1" dirty="0" smtClean="0">
              <a:solidFill>
                <a:schemeClr val="tx1"/>
              </a:solidFill>
              <a:latin typeface="+mj-lt"/>
            </a:endParaRPr>
          </a:p>
          <a:p>
            <a:pPr algn="l"/>
            <a:r>
              <a:rPr lang="en-US" sz="3500" b="1" dirty="0" smtClean="0">
                <a:solidFill>
                  <a:schemeClr val="tx1"/>
                </a:solidFill>
                <a:effectLst>
                  <a:outerShdw blurRad="38100" dist="38100" dir="2700000" algn="tl">
                    <a:srgbClr val="000000">
                      <a:alpha val="43137"/>
                    </a:srgbClr>
                  </a:outerShdw>
                </a:effectLst>
                <a:latin typeface="+mj-lt"/>
              </a:rPr>
              <a:t>4. Completeness:</a:t>
            </a:r>
          </a:p>
          <a:p>
            <a:pPr algn="l"/>
            <a:r>
              <a:rPr lang="en-US" sz="2000" b="1" dirty="0" smtClean="0">
                <a:solidFill>
                  <a:schemeClr val="tx1"/>
                </a:solidFill>
                <a:latin typeface="+mj-lt"/>
              </a:rPr>
              <a:t> </a:t>
            </a:r>
          </a:p>
          <a:p>
            <a:pPr algn="l"/>
            <a:endParaRPr lang="en-US" b="1" dirty="0">
              <a:solidFill>
                <a:schemeClr val="tx1"/>
              </a:solidFill>
              <a:latin typeface="+mj-lt"/>
            </a:endParaRPr>
          </a:p>
        </p:txBody>
      </p:sp>
      <p:sp>
        <p:nvSpPr>
          <p:cNvPr id="5" name="TextBox 4"/>
          <p:cNvSpPr txBox="1"/>
          <p:nvPr/>
        </p:nvSpPr>
        <p:spPr>
          <a:xfrm>
            <a:off x="4114800" y="599182"/>
            <a:ext cx="5524500" cy="1077218"/>
          </a:xfrm>
          <a:prstGeom prst="rect">
            <a:avLst/>
          </a:prstGeom>
          <a:noFill/>
        </p:spPr>
        <p:txBody>
          <a:bodyPr wrap="square" rtlCol="0">
            <a:spAutoFit/>
          </a:bodyPr>
          <a:lstStyle/>
          <a:p>
            <a:pPr marL="111125" indent="-111125">
              <a:buClr>
                <a:schemeClr val="accent3"/>
              </a:buClr>
              <a:buFont typeface="Wingdings" pitchFamily="2" charset="2"/>
              <a:buChar char="ü"/>
            </a:pPr>
            <a:r>
              <a:rPr lang="en-US" sz="3200" dirty="0" smtClean="0"/>
              <a:t>Dose </a:t>
            </a:r>
            <a:r>
              <a:rPr lang="en-US" sz="3200" dirty="0"/>
              <a:t>each of the body paragraph </a:t>
            </a:r>
            <a:r>
              <a:rPr lang="en-US" sz="3200" dirty="0" smtClean="0"/>
              <a:t>adequately</a:t>
            </a:r>
            <a:endParaRPr lang="en-US" sz="3200" dirty="0"/>
          </a:p>
        </p:txBody>
      </p:sp>
      <p:sp>
        <p:nvSpPr>
          <p:cNvPr id="7" name="TextBox 6"/>
          <p:cNvSpPr txBox="1"/>
          <p:nvPr/>
        </p:nvSpPr>
        <p:spPr>
          <a:xfrm>
            <a:off x="4114800" y="1970782"/>
            <a:ext cx="4572000" cy="1077218"/>
          </a:xfrm>
          <a:prstGeom prst="rect">
            <a:avLst/>
          </a:prstGeom>
          <a:noFill/>
        </p:spPr>
        <p:txBody>
          <a:bodyPr wrap="square" rtlCol="0">
            <a:spAutoFit/>
          </a:bodyPr>
          <a:lstStyle/>
          <a:p>
            <a:pPr marL="230188" indent="-230188">
              <a:buClr>
                <a:schemeClr val="accent3"/>
              </a:buClr>
              <a:buFont typeface="Wingdings" pitchFamily="2" charset="2"/>
              <a:buChar char="ü"/>
            </a:pPr>
            <a:r>
              <a:rPr lang="en-US" sz="3200" dirty="0"/>
              <a:t>support the thesis statement</a:t>
            </a:r>
            <a:r>
              <a:rPr lang="en-US" sz="3200" dirty="0" smtClean="0"/>
              <a:t>?</a:t>
            </a:r>
            <a:endParaRPr lang="en-US" sz="3200" dirty="0"/>
          </a:p>
        </p:txBody>
      </p:sp>
      <p:sp>
        <p:nvSpPr>
          <p:cNvPr id="8" name="TextBox 7"/>
          <p:cNvSpPr txBox="1"/>
          <p:nvPr/>
        </p:nvSpPr>
        <p:spPr>
          <a:xfrm>
            <a:off x="4114800" y="3266182"/>
            <a:ext cx="5334000" cy="1077218"/>
          </a:xfrm>
          <a:prstGeom prst="rect">
            <a:avLst/>
          </a:prstGeom>
          <a:noFill/>
        </p:spPr>
        <p:txBody>
          <a:bodyPr wrap="square" rtlCol="0">
            <a:spAutoFit/>
          </a:bodyPr>
          <a:lstStyle/>
          <a:p>
            <a:pPr marL="111125" indent="-111125">
              <a:buClr>
                <a:schemeClr val="accent3"/>
              </a:buClr>
              <a:buFont typeface="Wingdings" pitchFamily="2" charset="2"/>
              <a:buChar char="ü"/>
            </a:pPr>
            <a:r>
              <a:rPr lang="en-US" sz="3200" dirty="0" smtClean="0"/>
              <a:t>Are </a:t>
            </a:r>
            <a:r>
              <a:rPr lang="en-US" sz="3200" dirty="0"/>
              <a:t>these enough </a:t>
            </a:r>
            <a:endParaRPr lang="en-US" sz="3200" dirty="0" smtClean="0"/>
          </a:p>
          <a:p>
            <a:pPr>
              <a:buClr>
                <a:schemeClr val="accent3"/>
              </a:buClr>
            </a:pPr>
            <a:r>
              <a:rPr lang="en-US" sz="3200" dirty="0" smtClean="0"/>
              <a:t>details &amp; examples</a:t>
            </a:r>
            <a:endParaRPr lang="en-US" sz="3200" dirty="0"/>
          </a:p>
        </p:txBody>
      </p:sp>
      <p:sp>
        <p:nvSpPr>
          <p:cNvPr id="9" name="TextBox 8"/>
          <p:cNvSpPr txBox="1"/>
          <p:nvPr/>
        </p:nvSpPr>
        <p:spPr>
          <a:xfrm>
            <a:off x="4114800" y="4790182"/>
            <a:ext cx="4876800" cy="1077218"/>
          </a:xfrm>
          <a:prstGeom prst="rect">
            <a:avLst/>
          </a:prstGeom>
          <a:noFill/>
        </p:spPr>
        <p:txBody>
          <a:bodyPr wrap="square" rtlCol="0">
            <a:spAutoFit/>
          </a:bodyPr>
          <a:lstStyle/>
          <a:p>
            <a:pPr marL="111125" indent="-111125">
              <a:buClr>
                <a:schemeClr val="accent3"/>
              </a:buClr>
              <a:buFont typeface="Wingdings" pitchFamily="2" charset="2"/>
              <a:buChar char="ü"/>
            </a:pPr>
            <a:r>
              <a:rPr lang="en-US" sz="3200" dirty="0"/>
              <a:t>English to support the thesis statement?</a:t>
            </a:r>
          </a:p>
        </p:txBody>
      </p:sp>
      <p:sp>
        <p:nvSpPr>
          <p:cNvPr id="10" name="Left Brace 9"/>
          <p:cNvSpPr/>
          <p:nvPr/>
        </p:nvSpPr>
        <p:spPr>
          <a:xfrm>
            <a:off x="3886200" y="533400"/>
            <a:ext cx="304800" cy="5257800"/>
          </a:xfrm>
          <a:prstGeom prst="leftBrace">
            <a:avLst>
              <a:gd name="adj1" fmla="val 56818"/>
              <a:gd name="adj2" fmla="val 13842"/>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077200" cy="6172200"/>
          </a:xfrm>
        </p:spPr>
        <p:txBody>
          <a:bodyPr>
            <a:normAutofit/>
          </a:bodyPr>
          <a:lstStyle/>
          <a:p>
            <a:pPr algn="l"/>
            <a:endParaRPr lang="en-US" sz="3200" b="1" dirty="0" smtClean="0">
              <a:solidFill>
                <a:schemeClr val="tx1"/>
              </a:solidFill>
              <a:effectLst>
                <a:outerShdw blurRad="38100" dist="38100" dir="2700000" algn="tl">
                  <a:srgbClr val="000000">
                    <a:alpha val="43137"/>
                  </a:srgbClr>
                </a:outerShdw>
              </a:effectLst>
              <a:latin typeface="+mj-lt"/>
            </a:endParaRPr>
          </a:p>
          <a:p>
            <a:pPr algn="l"/>
            <a:r>
              <a:rPr lang="en-US" sz="3200" b="1" dirty="0" smtClean="0">
                <a:solidFill>
                  <a:schemeClr val="tx1"/>
                </a:solidFill>
                <a:effectLst>
                  <a:outerShdw blurRad="38100" dist="38100" dir="2700000" algn="tl">
                    <a:srgbClr val="000000">
                      <a:alpha val="43137"/>
                    </a:srgbClr>
                  </a:outerShdw>
                </a:effectLst>
                <a:latin typeface="+mj-lt"/>
              </a:rPr>
              <a:t>Editing (II):</a:t>
            </a:r>
          </a:p>
          <a:p>
            <a:pPr marL="514350" indent="-514350" algn="l"/>
            <a:endParaRPr lang="en-US" sz="2000" b="1" i="1" dirty="0" smtClean="0">
              <a:solidFill>
                <a:schemeClr val="tx1"/>
              </a:solidFill>
              <a:latin typeface="+mj-lt"/>
            </a:endParaRPr>
          </a:p>
        </p:txBody>
      </p:sp>
      <p:sp>
        <p:nvSpPr>
          <p:cNvPr id="8" name="Left Brace 7"/>
          <p:cNvSpPr/>
          <p:nvPr/>
        </p:nvSpPr>
        <p:spPr>
          <a:xfrm>
            <a:off x="2438400" y="381000"/>
            <a:ext cx="304800" cy="5486400"/>
          </a:xfrm>
          <a:prstGeom prst="leftBrace">
            <a:avLst>
              <a:gd name="adj1" fmla="val 56818"/>
              <a:gd name="adj2" fmla="val 15875"/>
            </a:avLst>
          </a:prstGeom>
        </p:spPr>
        <p:style>
          <a:lnRef idx="3">
            <a:schemeClr val="accent3"/>
          </a:lnRef>
          <a:fillRef idx="0">
            <a:schemeClr val="accent3"/>
          </a:fillRef>
          <a:effectRef idx="2">
            <a:schemeClr val="accent3"/>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 name="TextBox 8"/>
          <p:cNvSpPr txBox="1"/>
          <p:nvPr/>
        </p:nvSpPr>
        <p:spPr>
          <a:xfrm>
            <a:off x="2699328" y="710625"/>
            <a:ext cx="3168072" cy="584775"/>
          </a:xfrm>
          <a:prstGeom prst="rect">
            <a:avLst/>
          </a:prstGeom>
          <a:noFill/>
        </p:spPr>
        <p:txBody>
          <a:bodyPr wrap="square" rtlCol="0">
            <a:spAutoFit/>
          </a:bodyPr>
          <a:lstStyle/>
          <a:p>
            <a:r>
              <a:rPr lang="en-US" sz="3200" b="1" dirty="0"/>
              <a:t>1. Expression </a:t>
            </a:r>
            <a:r>
              <a:rPr lang="en-US" sz="3200" b="1" dirty="0" smtClean="0"/>
              <a:t>:</a:t>
            </a:r>
            <a:endParaRPr lang="en-US" sz="3200" dirty="0"/>
          </a:p>
        </p:txBody>
      </p:sp>
      <p:sp>
        <p:nvSpPr>
          <p:cNvPr id="11" name="TextBox 10"/>
          <p:cNvSpPr txBox="1"/>
          <p:nvPr/>
        </p:nvSpPr>
        <p:spPr>
          <a:xfrm>
            <a:off x="2667000" y="4215825"/>
            <a:ext cx="3048000" cy="584775"/>
          </a:xfrm>
          <a:prstGeom prst="rect">
            <a:avLst/>
          </a:prstGeom>
          <a:noFill/>
        </p:spPr>
        <p:txBody>
          <a:bodyPr wrap="square" rtlCol="0">
            <a:spAutoFit/>
          </a:bodyPr>
          <a:lstStyle/>
          <a:p>
            <a:r>
              <a:rPr lang="en-US" sz="3200" b="1" dirty="0"/>
              <a:t>2. Mechanics :</a:t>
            </a:r>
            <a:endParaRPr lang="en-US" sz="3200" dirty="0"/>
          </a:p>
        </p:txBody>
      </p:sp>
      <p:sp>
        <p:nvSpPr>
          <p:cNvPr id="12" name="TextBox 11"/>
          <p:cNvSpPr txBox="1"/>
          <p:nvPr/>
        </p:nvSpPr>
        <p:spPr>
          <a:xfrm>
            <a:off x="5768108" y="435114"/>
            <a:ext cx="2918692" cy="584775"/>
          </a:xfrm>
          <a:prstGeom prst="rect">
            <a:avLst/>
          </a:prstGeom>
          <a:noFill/>
        </p:spPr>
        <p:txBody>
          <a:bodyPr wrap="square" rtlCol="0">
            <a:spAutoFit/>
          </a:bodyPr>
          <a:lstStyle/>
          <a:p>
            <a:r>
              <a:rPr lang="en-US" sz="3200" b="1" dirty="0" smtClean="0"/>
              <a:t>1. Grammar </a:t>
            </a:r>
            <a:endParaRPr lang="en-US" sz="3200" b="1" dirty="0"/>
          </a:p>
        </p:txBody>
      </p:sp>
      <p:sp>
        <p:nvSpPr>
          <p:cNvPr id="13" name="TextBox 12"/>
          <p:cNvSpPr txBox="1"/>
          <p:nvPr/>
        </p:nvSpPr>
        <p:spPr>
          <a:xfrm>
            <a:off x="5682672" y="1818382"/>
            <a:ext cx="2623128" cy="1077218"/>
          </a:xfrm>
          <a:prstGeom prst="rect">
            <a:avLst/>
          </a:prstGeom>
          <a:noFill/>
        </p:spPr>
        <p:txBody>
          <a:bodyPr wrap="square" rtlCol="0">
            <a:spAutoFit/>
          </a:bodyPr>
          <a:lstStyle/>
          <a:p>
            <a:r>
              <a:rPr lang="en-US" sz="3200" b="1" dirty="0"/>
              <a:t> </a:t>
            </a:r>
            <a:r>
              <a:rPr lang="en-US" sz="3200" b="1" dirty="0" smtClean="0"/>
              <a:t>3. Sentence</a:t>
            </a:r>
          </a:p>
          <a:p>
            <a:pPr marL="461963"/>
            <a:r>
              <a:rPr lang="en-US" sz="3200" b="1" dirty="0" smtClean="0"/>
              <a:t> variety</a:t>
            </a:r>
            <a:endParaRPr lang="en-US" sz="3200" b="1" dirty="0"/>
          </a:p>
        </p:txBody>
      </p:sp>
      <p:sp>
        <p:nvSpPr>
          <p:cNvPr id="14" name="TextBox 13"/>
          <p:cNvSpPr txBox="1"/>
          <p:nvPr/>
        </p:nvSpPr>
        <p:spPr>
          <a:xfrm>
            <a:off x="5758872" y="1044714"/>
            <a:ext cx="2394528" cy="584775"/>
          </a:xfrm>
          <a:prstGeom prst="rect">
            <a:avLst/>
          </a:prstGeom>
          <a:noFill/>
        </p:spPr>
        <p:txBody>
          <a:bodyPr wrap="square" rtlCol="0">
            <a:spAutoFit/>
          </a:bodyPr>
          <a:lstStyle/>
          <a:p>
            <a:r>
              <a:rPr lang="en-US" sz="3200" b="1" dirty="0" smtClean="0"/>
              <a:t>2. </a:t>
            </a:r>
            <a:r>
              <a:rPr lang="en-US" sz="3200" b="1" dirty="0"/>
              <a:t>Vocal </a:t>
            </a:r>
          </a:p>
        </p:txBody>
      </p:sp>
      <p:sp>
        <p:nvSpPr>
          <p:cNvPr id="15" name="TextBox 14"/>
          <p:cNvSpPr txBox="1"/>
          <p:nvPr/>
        </p:nvSpPr>
        <p:spPr>
          <a:xfrm>
            <a:off x="5791200" y="3301425"/>
            <a:ext cx="3031599" cy="584775"/>
          </a:xfrm>
          <a:prstGeom prst="rect">
            <a:avLst/>
          </a:prstGeom>
          <a:noFill/>
        </p:spPr>
        <p:txBody>
          <a:bodyPr wrap="none" rtlCol="0">
            <a:spAutoFit/>
          </a:bodyPr>
          <a:lstStyle/>
          <a:p>
            <a:r>
              <a:rPr lang="en-US" sz="3200" b="1" dirty="0" smtClean="0"/>
              <a:t>1. </a:t>
            </a:r>
            <a:r>
              <a:rPr lang="en-US" sz="3200" b="1" dirty="0"/>
              <a:t>Punctuation</a:t>
            </a:r>
            <a:endParaRPr lang="en-US" sz="3200" dirty="0"/>
          </a:p>
        </p:txBody>
      </p:sp>
      <p:sp>
        <p:nvSpPr>
          <p:cNvPr id="16" name="TextBox 15"/>
          <p:cNvSpPr txBox="1"/>
          <p:nvPr/>
        </p:nvSpPr>
        <p:spPr>
          <a:xfrm>
            <a:off x="5862761" y="4749225"/>
            <a:ext cx="2198038" cy="584775"/>
          </a:xfrm>
          <a:prstGeom prst="rect">
            <a:avLst/>
          </a:prstGeom>
          <a:noFill/>
        </p:spPr>
        <p:txBody>
          <a:bodyPr wrap="none" rtlCol="0">
            <a:spAutoFit/>
          </a:bodyPr>
          <a:lstStyle/>
          <a:p>
            <a:r>
              <a:rPr lang="en-US" sz="3200" b="1" dirty="0" smtClean="0"/>
              <a:t>3. Spelling</a:t>
            </a:r>
            <a:endParaRPr lang="en-US" sz="3200" b="1" dirty="0"/>
          </a:p>
        </p:txBody>
      </p:sp>
      <p:sp>
        <p:nvSpPr>
          <p:cNvPr id="17" name="TextBox 16"/>
          <p:cNvSpPr txBox="1"/>
          <p:nvPr/>
        </p:nvSpPr>
        <p:spPr>
          <a:xfrm>
            <a:off x="5844898" y="3998893"/>
            <a:ext cx="1911101" cy="584775"/>
          </a:xfrm>
          <a:prstGeom prst="rect">
            <a:avLst/>
          </a:prstGeom>
          <a:noFill/>
        </p:spPr>
        <p:txBody>
          <a:bodyPr wrap="none" rtlCol="0">
            <a:spAutoFit/>
          </a:bodyPr>
          <a:lstStyle/>
          <a:p>
            <a:r>
              <a:rPr lang="en-US" sz="3200" b="1" dirty="0" smtClean="0"/>
              <a:t>2. </a:t>
            </a:r>
            <a:r>
              <a:rPr lang="en-US" sz="3200" b="1" dirty="0"/>
              <a:t>Capita</a:t>
            </a:r>
          </a:p>
        </p:txBody>
      </p:sp>
      <p:sp>
        <p:nvSpPr>
          <p:cNvPr id="19" name="Left Brace 18"/>
          <p:cNvSpPr/>
          <p:nvPr/>
        </p:nvSpPr>
        <p:spPr>
          <a:xfrm>
            <a:off x="5334000" y="257888"/>
            <a:ext cx="381000" cy="2561512"/>
          </a:xfrm>
          <a:prstGeom prst="leftBrace">
            <a:avLst>
              <a:gd name="adj1" fmla="val 56818"/>
              <a:gd name="adj2" fmla="val 30378"/>
            </a:avLst>
          </a:prstGeom>
        </p:spPr>
        <p:style>
          <a:lnRef idx="3">
            <a:schemeClr val="accent3"/>
          </a:lnRef>
          <a:fillRef idx="0">
            <a:schemeClr val="accent3"/>
          </a:fillRef>
          <a:effectRef idx="2">
            <a:schemeClr val="accent3"/>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0" name="Left Brace 19"/>
          <p:cNvSpPr/>
          <p:nvPr/>
        </p:nvSpPr>
        <p:spPr>
          <a:xfrm>
            <a:off x="5334000" y="3048000"/>
            <a:ext cx="380270" cy="2561512"/>
          </a:xfrm>
          <a:prstGeom prst="leftBrace">
            <a:avLst>
              <a:gd name="adj1" fmla="val 56818"/>
              <a:gd name="adj2" fmla="val 56855"/>
            </a:avLst>
          </a:prstGeom>
        </p:spPr>
        <p:style>
          <a:lnRef idx="3">
            <a:schemeClr val="accent3"/>
          </a:lnRef>
          <a:fillRef idx="0">
            <a:schemeClr val="accent3"/>
          </a:fillRef>
          <a:effectRef idx="2">
            <a:schemeClr val="accent3"/>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inVertical)">
                                      <p:cBhvr>
                                        <p:cTn id="19" dur="500"/>
                                        <p:tgtEl>
                                          <p:spTgt spid="1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inVertical)">
                                      <p:cBhvr>
                                        <p:cTn id="33" dur="500"/>
                                        <p:tgtEl>
                                          <p:spTgt spid="20"/>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arn(inVertical)">
                                      <p:cBhvr>
                                        <p:cTn id="36" dur="500"/>
                                        <p:tgtEl>
                                          <p:spTgt spid="17"/>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Vertical)">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2" grpId="0"/>
      <p:bldP spid="13" grpId="0"/>
      <p:bldP spid="14" grpId="0"/>
      <p:bldP spid="15" grpId="0"/>
      <p:bldP spid="16" grpId="0"/>
      <p:bldP spid="17" grpId="0"/>
      <p:bldP spid="19" grpId="0" animBg="1"/>
      <p:bldP spid="20"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71600"/>
            <a:ext cx="4419600" cy="1257300"/>
          </a:xfrm>
          <a:prstGeom prst="rect">
            <a:avLst/>
          </a:prstGeom>
        </p:spPr>
        <p:txBody>
          <a:bodyPr>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buNone/>
            </a:pPr>
            <a:endParaRPr lang="en-US" sz="2800" b="1" i="1" dirty="0" smtClean="0">
              <a:solidFill>
                <a:schemeClr val="tx1"/>
              </a:solidFill>
              <a:latin typeface="+mj-lt"/>
            </a:endParaRPr>
          </a:p>
          <a:p>
            <a:pPr marL="0" indent="0">
              <a:buNone/>
            </a:pPr>
            <a:r>
              <a:rPr lang="en-US" sz="4000" b="1" dirty="0" smtClean="0">
                <a:solidFill>
                  <a:schemeClr val="tx1"/>
                </a:solidFill>
                <a:latin typeface="+mj-lt"/>
              </a:rPr>
              <a:t>1. </a:t>
            </a:r>
            <a:r>
              <a:rPr lang="en-US" sz="4000" b="1" dirty="0" smtClean="0">
                <a:solidFill>
                  <a:schemeClr val="tx1"/>
                </a:solidFill>
                <a:effectLst>
                  <a:outerShdw blurRad="38100" dist="38100" dir="2700000" algn="tl">
                    <a:srgbClr val="000000">
                      <a:alpha val="43137"/>
                    </a:srgbClr>
                  </a:outerShdw>
                </a:effectLst>
                <a:latin typeface="+mj-lt"/>
              </a:rPr>
              <a:t>Grammar:</a:t>
            </a:r>
          </a:p>
          <a:p>
            <a:pPr marL="0" indent="0">
              <a:buNone/>
            </a:pPr>
            <a:endParaRPr lang="en-US" sz="2000" b="1" i="1" dirty="0" smtClean="0">
              <a:solidFill>
                <a:schemeClr val="tx1"/>
              </a:solidFill>
              <a:latin typeface="+mj-lt"/>
            </a:endParaRPr>
          </a:p>
          <a:p>
            <a:pPr marL="0" indent="0">
              <a:buNone/>
            </a:pPr>
            <a:endParaRPr lang="en-US" sz="2000" b="1" i="1" dirty="0" smtClean="0">
              <a:solidFill>
                <a:schemeClr val="tx1"/>
              </a:solidFill>
              <a:latin typeface="+mj-lt"/>
            </a:endParaRPr>
          </a:p>
        </p:txBody>
      </p:sp>
      <p:sp>
        <p:nvSpPr>
          <p:cNvPr id="7" name="TextBox 6"/>
          <p:cNvSpPr txBox="1"/>
          <p:nvPr/>
        </p:nvSpPr>
        <p:spPr>
          <a:xfrm>
            <a:off x="1143000" y="2743200"/>
            <a:ext cx="6629400" cy="1323439"/>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Are </a:t>
            </a:r>
            <a:r>
              <a:rPr lang="en-US" sz="4000" dirty="0"/>
              <a:t>all items in a sense grammatically </a:t>
            </a:r>
            <a:r>
              <a:rPr lang="en-US" sz="4000" dirty="0" smtClean="0"/>
              <a:t>alike?</a:t>
            </a:r>
            <a:endParaRPr lang="en-US" sz="4000" dirty="0"/>
          </a:p>
        </p:txBody>
      </p:sp>
      <p:sp>
        <p:nvSpPr>
          <p:cNvPr id="8" name="TextBox 7"/>
          <p:cNvSpPr txBox="1"/>
          <p:nvPr/>
        </p:nvSpPr>
        <p:spPr>
          <a:xfrm>
            <a:off x="1066800" y="4461808"/>
            <a:ext cx="7315200" cy="1938992"/>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Are </a:t>
            </a:r>
            <a:r>
              <a:rPr lang="en-US" sz="4000" dirty="0"/>
              <a:t>the words signaling         parallel sentence like “and”, ”but” used  appropriately </a:t>
            </a:r>
            <a:r>
              <a:rPr lang="en-US" sz="4000" dirty="0" smtClean="0"/>
              <a:t>?</a:t>
            </a:r>
            <a:endParaRPr lang="en-US" sz="4000" dirty="0"/>
          </a:p>
        </p:txBody>
      </p:sp>
      <p:sp>
        <p:nvSpPr>
          <p:cNvPr id="2" name="TextBox 1"/>
          <p:cNvSpPr txBox="1"/>
          <p:nvPr/>
        </p:nvSpPr>
        <p:spPr>
          <a:xfrm>
            <a:off x="2362200" y="416004"/>
            <a:ext cx="4114800" cy="1107996"/>
          </a:xfrm>
          <a:prstGeom prst="rect">
            <a:avLst/>
          </a:prstGeom>
          <a:noFill/>
        </p:spPr>
        <p:txBody>
          <a:bodyPr wrap="square" rtlCol="0">
            <a:spAutoFit/>
          </a:bodyPr>
          <a:lstStyle/>
          <a:p>
            <a:pPr marL="0" lvl="2"/>
            <a:r>
              <a:rPr lang="en-US" sz="4800" b="1" i="1" dirty="0">
                <a:effectLst>
                  <a:outerShdw blurRad="38100" dist="38100" dir="2700000" algn="tl">
                    <a:srgbClr val="000000">
                      <a:alpha val="43137"/>
                    </a:srgbClr>
                  </a:outerShdw>
                </a:effectLst>
              </a:rPr>
              <a:t>1.Expression</a:t>
            </a:r>
            <a:r>
              <a:rPr lang="en-US" sz="4400" b="1" i="1" dirty="0">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350548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143000"/>
            <a:ext cx="5791200" cy="1323439"/>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Are </a:t>
            </a:r>
            <a:r>
              <a:rPr lang="en-US" sz="4000" dirty="0"/>
              <a:t>the modify close to the words they modify?</a:t>
            </a:r>
          </a:p>
        </p:txBody>
      </p:sp>
      <p:sp>
        <p:nvSpPr>
          <p:cNvPr id="6" name="TextBox 5"/>
          <p:cNvSpPr txBox="1"/>
          <p:nvPr/>
        </p:nvSpPr>
        <p:spPr>
          <a:xfrm>
            <a:off x="1007052" y="3084255"/>
            <a:ext cx="6260493" cy="2554545"/>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Is </a:t>
            </a:r>
            <a:r>
              <a:rPr lang="en-US" sz="4000" dirty="0"/>
              <a:t>these agreement between the  subject &amp; the verb?        </a:t>
            </a:r>
          </a:p>
          <a:p>
            <a:endParaRPr lang="en-US" sz="4000" dirty="0"/>
          </a:p>
        </p:txBody>
      </p:sp>
    </p:spTree>
    <p:extLst>
      <p:ext uri="{BB962C8B-B14F-4D97-AF65-F5344CB8AC3E}">
        <p14:creationId xmlns:p14="http://schemas.microsoft.com/office/powerpoint/2010/main" val="2428682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2514600" cy="1717357"/>
          </a:xfrm>
        </p:spPr>
        <p:txBody>
          <a:bodyPr>
            <a:normAutofit/>
          </a:bodyPr>
          <a:lstStyle/>
          <a:p>
            <a:pPr algn="l"/>
            <a:endParaRPr lang="en-US" sz="4400" b="1" dirty="0" smtClean="0">
              <a:solidFill>
                <a:schemeClr val="tx1"/>
              </a:solidFill>
              <a:latin typeface="+mj-lt"/>
            </a:endParaRPr>
          </a:p>
          <a:p>
            <a:pPr algn="l"/>
            <a:r>
              <a:rPr lang="en-US" sz="4000" b="1" dirty="0" smtClean="0">
                <a:solidFill>
                  <a:schemeClr val="tx1"/>
                </a:solidFill>
                <a:latin typeface="+mj-lt"/>
              </a:rPr>
              <a:t>2. </a:t>
            </a:r>
            <a:r>
              <a:rPr lang="en-US" sz="4000" b="1" dirty="0" smtClean="0">
                <a:solidFill>
                  <a:schemeClr val="tx1"/>
                </a:solidFill>
                <a:effectLst>
                  <a:outerShdw blurRad="38100" dist="38100" dir="2700000" algn="tl">
                    <a:srgbClr val="000000">
                      <a:alpha val="43137"/>
                    </a:srgbClr>
                  </a:outerShdw>
                </a:effectLst>
                <a:latin typeface="+mj-lt"/>
              </a:rPr>
              <a:t>Vocal:</a:t>
            </a:r>
          </a:p>
        </p:txBody>
      </p:sp>
      <p:sp>
        <p:nvSpPr>
          <p:cNvPr id="2" name="TextBox 1"/>
          <p:cNvSpPr txBox="1"/>
          <p:nvPr/>
        </p:nvSpPr>
        <p:spPr>
          <a:xfrm>
            <a:off x="1143000" y="2286000"/>
            <a:ext cx="6308436" cy="1938992"/>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Are </a:t>
            </a:r>
            <a:r>
              <a:rPr lang="en-US" sz="4000" dirty="0"/>
              <a:t>there specific words rather than general words which </a:t>
            </a:r>
            <a:r>
              <a:rPr lang="en-US" sz="4000" dirty="0" smtClean="0"/>
              <a:t>carry </a:t>
            </a:r>
            <a:r>
              <a:rPr lang="en-US" sz="4000" dirty="0"/>
              <a:t>little meaning </a:t>
            </a:r>
            <a:r>
              <a:rPr lang="en-US" sz="4000" dirty="0" smtClean="0"/>
              <a:t>?</a:t>
            </a:r>
            <a:endParaRPr lang="en-US" sz="4000" dirty="0"/>
          </a:p>
        </p:txBody>
      </p:sp>
      <p:sp>
        <p:nvSpPr>
          <p:cNvPr id="7" name="TextBox 6"/>
          <p:cNvSpPr txBox="1"/>
          <p:nvPr/>
        </p:nvSpPr>
        <p:spPr>
          <a:xfrm>
            <a:off x="1143000" y="4772561"/>
            <a:ext cx="6400800" cy="1323439"/>
          </a:xfrm>
          <a:prstGeom prst="rect">
            <a:avLst/>
          </a:prstGeom>
          <a:noFill/>
        </p:spPr>
        <p:txBody>
          <a:bodyPr wrap="square" rtlCol="0">
            <a:spAutoFit/>
          </a:bodyPr>
          <a:lstStyle/>
          <a:p>
            <a:pPr marL="285750" indent="-285750">
              <a:buClr>
                <a:schemeClr val="accent3"/>
              </a:buClr>
              <a:buFont typeface="Wingdings" pitchFamily="2" charset="2"/>
              <a:buChar char="ü"/>
            </a:pPr>
            <a:r>
              <a:rPr lang="en-US" sz="4000" dirty="0" smtClean="0"/>
              <a:t>Do </a:t>
            </a:r>
            <a:r>
              <a:rPr lang="en-US" sz="4000" dirty="0"/>
              <a:t>the words contribute to close communication</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057400"/>
            <a:ext cx="6629400" cy="1938992"/>
          </a:xfrm>
          <a:prstGeom prst="rect">
            <a:avLst/>
          </a:prstGeom>
          <a:noFill/>
        </p:spPr>
        <p:txBody>
          <a:bodyPr wrap="square" rtlCol="0">
            <a:spAutoFit/>
          </a:bodyPr>
          <a:lstStyle/>
          <a:p>
            <a:pPr marL="457200" indent="-457200">
              <a:buClr>
                <a:schemeClr val="accent3"/>
              </a:buClr>
              <a:buFont typeface="Wingdings" pitchFamily="2" charset="2"/>
              <a:buChar char="ü"/>
            </a:pPr>
            <a:r>
              <a:rPr lang="en-US" sz="4000" dirty="0"/>
              <a:t>Do the words improve the freshness  &amp; originality of </a:t>
            </a:r>
            <a:r>
              <a:rPr lang="en-US" sz="4000" dirty="0" smtClean="0"/>
              <a:t>expression?</a:t>
            </a:r>
            <a:endParaRPr lang="en-US" sz="4000" dirty="0"/>
          </a:p>
        </p:txBody>
      </p:sp>
    </p:spTree>
    <p:extLst>
      <p:ext uri="{BB962C8B-B14F-4D97-AF65-F5344CB8AC3E}">
        <p14:creationId xmlns:p14="http://schemas.microsoft.com/office/powerpoint/2010/main" val="18267792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533400" y="-76200"/>
            <a:ext cx="5105400" cy="28956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1600" b="1" i="1" dirty="0" smtClean="0">
              <a:solidFill>
                <a:schemeClr val="tx1"/>
              </a:solidFill>
              <a:latin typeface="+mj-lt"/>
            </a:endParaRPr>
          </a:p>
          <a:p>
            <a:pPr marL="45720" indent="0">
              <a:buNone/>
            </a:pPr>
            <a:endParaRPr lang="en-US" sz="1600" b="1" i="1" dirty="0" smtClean="0">
              <a:solidFill>
                <a:schemeClr val="tx1"/>
              </a:solidFill>
              <a:latin typeface="+mj-lt"/>
            </a:endParaRPr>
          </a:p>
          <a:p>
            <a:pPr marL="45720" indent="0">
              <a:buNone/>
            </a:pPr>
            <a:endParaRPr lang="en-US" sz="3200" b="1" dirty="0">
              <a:solidFill>
                <a:schemeClr val="tx1"/>
              </a:solidFill>
              <a:latin typeface="+mj-lt"/>
            </a:endParaRPr>
          </a:p>
          <a:p>
            <a:pPr marL="45720" indent="0">
              <a:buNone/>
            </a:pPr>
            <a:r>
              <a:rPr lang="en-US" sz="4000" b="1" dirty="0" smtClean="0">
                <a:solidFill>
                  <a:schemeClr val="tx1"/>
                </a:solidFill>
                <a:effectLst>
                  <a:outerShdw blurRad="38100" dist="38100" dir="2700000" algn="tl">
                    <a:srgbClr val="000000">
                      <a:alpha val="43137"/>
                    </a:srgbClr>
                  </a:outerShdw>
                </a:effectLst>
                <a:latin typeface="+mj-lt"/>
              </a:rPr>
              <a:t>3. Sentence verity:</a:t>
            </a:r>
          </a:p>
          <a:p>
            <a:pPr marL="45720" indent="0">
              <a:buNone/>
            </a:pPr>
            <a:endParaRPr lang="en-US" sz="1600" b="1" i="1" dirty="0" smtClean="0">
              <a:solidFill>
                <a:schemeClr val="tx1"/>
              </a:solidFill>
            </a:endParaRPr>
          </a:p>
          <a:p>
            <a:pPr marL="45720" indent="0">
              <a:buNone/>
            </a:pPr>
            <a:endParaRPr lang="en-US" sz="1600" b="1" i="1" dirty="0" smtClean="0">
              <a:solidFill>
                <a:schemeClr val="tx1"/>
              </a:solidFill>
            </a:endParaRPr>
          </a:p>
          <a:p>
            <a:pPr marL="45720" indent="0">
              <a:buNone/>
            </a:pPr>
            <a:r>
              <a:rPr lang="en-US" sz="1600" b="1" i="1" dirty="0" smtClean="0">
                <a:solidFill>
                  <a:schemeClr val="tx1"/>
                </a:solidFill>
              </a:rPr>
              <a:t>         </a:t>
            </a:r>
          </a:p>
          <a:p>
            <a:pPr marL="45720" indent="0">
              <a:buNone/>
            </a:pPr>
            <a:endParaRPr lang="en-US" sz="1600" dirty="0">
              <a:solidFill>
                <a:schemeClr val="tx1"/>
              </a:solidFill>
            </a:endParaRPr>
          </a:p>
        </p:txBody>
      </p:sp>
      <p:sp>
        <p:nvSpPr>
          <p:cNvPr id="2" name="TextBox 1"/>
          <p:cNvSpPr txBox="1"/>
          <p:nvPr/>
        </p:nvSpPr>
        <p:spPr>
          <a:xfrm>
            <a:off x="1066800" y="2334161"/>
            <a:ext cx="7151914" cy="1323439"/>
          </a:xfrm>
          <a:prstGeom prst="rect">
            <a:avLst/>
          </a:prstGeom>
          <a:noFill/>
        </p:spPr>
        <p:txBody>
          <a:bodyPr wrap="square" rtlCol="0">
            <a:spAutoFit/>
          </a:bodyPr>
          <a:lstStyle/>
          <a:p>
            <a:pPr marL="457200" indent="-457200">
              <a:buClr>
                <a:schemeClr val="accent3"/>
              </a:buClr>
              <a:buFont typeface="Wingdings" pitchFamily="2" charset="2"/>
              <a:buChar char="ü"/>
            </a:pPr>
            <a:r>
              <a:rPr lang="en-US" sz="4000" dirty="0" smtClean="0"/>
              <a:t> </a:t>
            </a:r>
            <a:r>
              <a:rPr lang="en-US" sz="4000" dirty="0"/>
              <a:t>Are the sentences different lengths</a:t>
            </a:r>
            <a:r>
              <a:rPr lang="en-US" sz="4000" dirty="0" smtClean="0"/>
              <a:t>?</a:t>
            </a:r>
            <a:endParaRPr lang="en-US" sz="4000" dirty="0"/>
          </a:p>
        </p:txBody>
      </p:sp>
      <p:sp>
        <p:nvSpPr>
          <p:cNvPr id="4" name="TextBox 3"/>
          <p:cNvSpPr txBox="1"/>
          <p:nvPr/>
        </p:nvSpPr>
        <p:spPr>
          <a:xfrm>
            <a:off x="990600" y="4162961"/>
            <a:ext cx="6172200" cy="1323439"/>
          </a:xfrm>
          <a:prstGeom prst="rect">
            <a:avLst/>
          </a:prstGeom>
          <a:noFill/>
        </p:spPr>
        <p:txBody>
          <a:bodyPr wrap="square" rtlCol="0">
            <a:spAutoFit/>
          </a:bodyPr>
          <a:lstStyle/>
          <a:p>
            <a:pPr marL="502920" indent="-457200">
              <a:buClr>
                <a:schemeClr val="accent3"/>
              </a:buClr>
              <a:buFont typeface="Wingdings" pitchFamily="2" charset="2"/>
              <a:buChar char="ü"/>
            </a:pPr>
            <a:r>
              <a:rPr lang="en-US" sz="4000" dirty="0"/>
              <a:t>Do the sentences  begin in a variety of ways?</a:t>
            </a:r>
          </a:p>
        </p:txBody>
      </p:sp>
    </p:spTree>
    <p:extLst>
      <p:ext uri="{BB962C8B-B14F-4D97-AF65-F5344CB8AC3E}">
        <p14:creationId xmlns:p14="http://schemas.microsoft.com/office/powerpoint/2010/main" val="64955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846255"/>
            <a:ext cx="9144000" cy="2554545"/>
          </a:xfrm>
          <a:prstGeom prst="rect">
            <a:avLst/>
          </a:prstGeom>
          <a:noFill/>
        </p:spPr>
        <p:txBody>
          <a:bodyPr wrap="square" rtlCol="0">
            <a:spAutoFit/>
          </a:bodyPr>
          <a:lstStyle/>
          <a:p>
            <a:r>
              <a:rPr lang="en-US" sz="4000" dirty="0"/>
              <a:t>C. Include support </a:t>
            </a:r>
            <a:r>
              <a:rPr lang="en-US" sz="4000" dirty="0" smtClean="0"/>
              <a:t>by </a:t>
            </a:r>
            <a:r>
              <a:rPr lang="en-US" sz="4000" dirty="0"/>
              <a:t>using specific </a:t>
            </a:r>
          </a:p>
          <a:p>
            <a:r>
              <a:rPr lang="en-US" sz="4000" dirty="0" smtClean="0"/>
              <a:t>and </a:t>
            </a:r>
            <a:r>
              <a:rPr lang="en-US" sz="4000" dirty="0"/>
              <a:t>factual details, examples, </a:t>
            </a:r>
            <a:endParaRPr lang="en-US" sz="4000" dirty="0" smtClean="0"/>
          </a:p>
          <a:p>
            <a:r>
              <a:rPr lang="en-US" sz="4000" dirty="0" smtClean="0"/>
              <a:t>anecdotes </a:t>
            </a:r>
            <a:r>
              <a:rPr lang="en-US" sz="4000" dirty="0"/>
              <a:t>or facts rather </a:t>
            </a:r>
            <a:r>
              <a:rPr lang="en-US" sz="4000" dirty="0" smtClean="0"/>
              <a:t>than</a:t>
            </a:r>
          </a:p>
          <a:p>
            <a:r>
              <a:rPr lang="en-US" sz="4000" dirty="0" smtClean="0"/>
              <a:t>opinions</a:t>
            </a:r>
            <a:r>
              <a:rPr lang="en-US" sz="4000" dirty="0"/>
              <a:t>.</a:t>
            </a:r>
          </a:p>
        </p:txBody>
      </p:sp>
      <p:sp>
        <p:nvSpPr>
          <p:cNvPr id="5" name="TextBox 4"/>
          <p:cNvSpPr txBox="1"/>
          <p:nvPr/>
        </p:nvSpPr>
        <p:spPr>
          <a:xfrm>
            <a:off x="762000" y="716101"/>
            <a:ext cx="7924800" cy="3170099"/>
          </a:xfrm>
          <a:prstGeom prst="rect">
            <a:avLst/>
          </a:prstGeom>
          <a:noFill/>
        </p:spPr>
        <p:txBody>
          <a:bodyPr wrap="square" rtlCol="0">
            <a:spAutoFit/>
          </a:bodyPr>
          <a:lstStyle/>
          <a:p>
            <a:r>
              <a:rPr lang="en-US" sz="4000" dirty="0"/>
              <a:t>B. Avoid excessively long paragraph with too many sentences that may reduce effectiveness and bores </a:t>
            </a:r>
            <a:r>
              <a:rPr lang="en-US" sz="4000" dirty="0" smtClean="0"/>
              <a:t>readers.</a:t>
            </a:r>
            <a:r>
              <a:rPr lang="en-US" sz="4000" dirty="0"/>
              <a:t/>
            </a:r>
            <a:br>
              <a:rPr lang="en-US" sz="4000" dirty="0"/>
            </a:br>
            <a:endParaRPr lang="en-US" sz="4000" dirty="0"/>
          </a:p>
        </p:txBody>
      </p:sp>
    </p:spTree>
    <p:extLst>
      <p:ext uri="{BB962C8B-B14F-4D97-AF65-F5344CB8AC3E}">
        <p14:creationId xmlns:p14="http://schemas.microsoft.com/office/powerpoint/2010/main" val="33239769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362200" y="609600"/>
            <a:ext cx="4267200" cy="14478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en-US" sz="4800" b="1" i="1" dirty="0" smtClean="0">
                <a:solidFill>
                  <a:schemeClr val="tx1"/>
                </a:solidFill>
                <a:effectLst>
                  <a:outerShdw blurRad="38100" dist="38100" dir="2700000" algn="tl">
                    <a:srgbClr val="000000">
                      <a:alpha val="43137"/>
                    </a:srgbClr>
                  </a:outerShdw>
                </a:effectLst>
                <a:latin typeface="+mj-lt"/>
              </a:rPr>
              <a:t>2.Mechanic</a:t>
            </a:r>
            <a:r>
              <a:rPr lang="en-US" sz="4800" b="1" dirty="0" smtClean="0">
                <a:solidFill>
                  <a:schemeClr val="tx1"/>
                </a:solidFill>
                <a:effectLst>
                  <a:outerShdw blurRad="38100" dist="38100" dir="2700000" algn="tl">
                    <a:srgbClr val="000000">
                      <a:alpha val="43137"/>
                    </a:srgbClr>
                  </a:outerShdw>
                </a:effectLst>
                <a:latin typeface="+mj-lt"/>
              </a:rPr>
              <a:t> :</a:t>
            </a:r>
          </a:p>
          <a:p>
            <a:pPr marL="45720" indent="0">
              <a:buNone/>
            </a:pPr>
            <a:endParaRPr lang="en-US" sz="4800" b="1" dirty="0" smtClean="0">
              <a:solidFill>
                <a:schemeClr val="tx1"/>
              </a:solidFill>
              <a:latin typeface="+mj-lt"/>
            </a:endParaRPr>
          </a:p>
          <a:p>
            <a:pPr marL="45720" indent="0">
              <a:buNone/>
            </a:pPr>
            <a:endParaRPr lang="en-US" sz="4800" b="1" i="1" dirty="0" smtClean="0">
              <a:solidFill>
                <a:schemeClr val="tx1"/>
              </a:solidFill>
            </a:endParaRPr>
          </a:p>
          <a:p>
            <a:pPr marL="45720" indent="0">
              <a:buNone/>
            </a:pPr>
            <a:r>
              <a:rPr lang="en-US" sz="4800" b="1" i="1" dirty="0" smtClean="0">
                <a:solidFill>
                  <a:schemeClr val="tx1"/>
                </a:solidFill>
              </a:rPr>
              <a:t>         </a:t>
            </a:r>
          </a:p>
          <a:p>
            <a:pPr marL="45720" indent="0">
              <a:buNone/>
            </a:pPr>
            <a:endParaRPr lang="en-US" sz="4800" dirty="0">
              <a:solidFill>
                <a:schemeClr val="tx1"/>
              </a:solidFill>
            </a:endParaRPr>
          </a:p>
        </p:txBody>
      </p:sp>
      <p:sp>
        <p:nvSpPr>
          <p:cNvPr id="7" name="TextBox 6"/>
          <p:cNvSpPr txBox="1"/>
          <p:nvPr/>
        </p:nvSpPr>
        <p:spPr>
          <a:xfrm>
            <a:off x="1143000" y="3124200"/>
            <a:ext cx="6477000" cy="1323439"/>
          </a:xfrm>
          <a:prstGeom prst="rect">
            <a:avLst/>
          </a:prstGeom>
          <a:noFill/>
        </p:spPr>
        <p:txBody>
          <a:bodyPr wrap="square" rtlCol="0">
            <a:spAutoFit/>
          </a:bodyPr>
          <a:lstStyle/>
          <a:p>
            <a:pPr marL="457200" indent="-457200">
              <a:buClr>
                <a:schemeClr val="accent3"/>
              </a:buClr>
              <a:buFont typeface="Wingdings" pitchFamily="2" charset="2"/>
              <a:buChar char="ü"/>
            </a:pPr>
            <a:r>
              <a:rPr lang="en-US" sz="4000" dirty="0" smtClean="0"/>
              <a:t> </a:t>
            </a:r>
            <a:r>
              <a:rPr lang="en-US" sz="4000" dirty="0"/>
              <a:t>Are </a:t>
            </a:r>
            <a:r>
              <a:rPr lang="en-US" sz="4000" dirty="0" smtClean="0"/>
              <a:t>all </a:t>
            </a:r>
            <a:r>
              <a:rPr lang="en-US" sz="4000" dirty="0"/>
              <a:t>the sentences with </a:t>
            </a:r>
            <a:r>
              <a:rPr lang="en-US" sz="4000" dirty="0" smtClean="0"/>
              <a:t>comma </a:t>
            </a:r>
            <a:r>
              <a:rPr lang="en-US" sz="4000" dirty="0"/>
              <a:t>splices removed</a:t>
            </a:r>
            <a:r>
              <a:rPr lang="en-US" sz="4000" dirty="0" smtClean="0"/>
              <a:t>?</a:t>
            </a:r>
            <a:endParaRPr lang="en-US" sz="4000" dirty="0"/>
          </a:p>
        </p:txBody>
      </p:sp>
      <p:sp>
        <p:nvSpPr>
          <p:cNvPr id="12" name="TextBox 11"/>
          <p:cNvSpPr txBox="1"/>
          <p:nvPr/>
        </p:nvSpPr>
        <p:spPr>
          <a:xfrm>
            <a:off x="1066800" y="5094982"/>
            <a:ext cx="5943600" cy="1323439"/>
          </a:xfrm>
          <a:prstGeom prst="rect">
            <a:avLst/>
          </a:prstGeom>
          <a:noFill/>
        </p:spPr>
        <p:txBody>
          <a:bodyPr wrap="square" rtlCol="0">
            <a:spAutoFit/>
          </a:bodyPr>
          <a:lstStyle/>
          <a:p>
            <a:pPr marL="502920" indent="-457200">
              <a:buClr>
                <a:schemeClr val="accent3"/>
              </a:buClr>
              <a:buFont typeface="Wingdings" pitchFamily="2" charset="2"/>
              <a:buChar char="ü"/>
            </a:pPr>
            <a:r>
              <a:rPr lang="en-US" sz="4000" dirty="0" smtClean="0"/>
              <a:t> </a:t>
            </a:r>
            <a:r>
              <a:rPr lang="en-US" sz="4000" dirty="0"/>
              <a:t>Are all run-on sentences removed?</a:t>
            </a:r>
          </a:p>
        </p:txBody>
      </p:sp>
      <p:sp>
        <p:nvSpPr>
          <p:cNvPr id="3" name="TextBox 2"/>
          <p:cNvSpPr txBox="1"/>
          <p:nvPr/>
        </p:nvSpPr>
        <p:spPr>
          <a:xfrm>
            <a:off x="685800" y="2063115"/>
            <a:ext cx="3581400" cy="984885"/>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1.Punctuation:</a:t>
            </a:r>
            <a:endParaRPr lang="en-US" sz="4000" b="1" i="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37225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Righ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61408"/>
            <a:ext cx="6781800" cy="1938992"/>
          </a:xfrm>
          <a:prstGeom prst="rect">
            <a:avLst/>
          </a:prstGeom>
          <a:noFill/>
        </p:spPr>
        <p:txBody>
          <a:bodyPr wrap="square" rtlCol="0">
            <a:spAutoFit/>
          </a:bodyPr>
          <a:lstStyle/>
          <a:p>
            <a:pPr marL="502920" indent="-457200">
              <a:buClr>
                <a:schemeClr val="accent3"/>
              </a:buClr>
              <a:buFont typeface="Wingdings" pitchFamily="2" charset="2"/>
              <a:buChar char="ü"/>
            </a:pPr>
            <a:r>
              <a:rPr lang="en-US" sz="4000" dirty="0" smtClean="0"/>
              <a:t>Are </a:t>
            </a:r>
            <a:r>
              <a:rPr lang="en-US" sz="4000" dirty="0"/>
              <a:t>translation signals word with </a:t>
            </a:r>
            <a:r>
              <a:rPr lang="en-US" sz="4000" dirty="0" smtClean="0"/>
              <a:t>appropriate  production </a:t>
            </a:r>
            <a:r>
              <a:rPr lang="en-US" sz="4000" dirty="0"/>
              <a:t>make?</a:t>
            </a:r>
          </a:p>
        </p:txBody>
      </p:sp>
      <p:sp>
        <p:nvSpPr>
          <p:cNvPr id="5" name="TextBox 4"/>
          <p:cNvSpPr txBox="1"/>
          <p:nvPr/>
        </p:nvSpPr>
        <p:spPr>
          <a:xfrm>
            <a:off x="1066800" y="3770055"/>
            <a:ext cx="6858000" cy="2554545"/>
          </a:xfrm>
          <a:prstGeom prst="rect">
            <a:avLst/>
          </a:prstGeom>
          <a:noFill/>
        </p:spPr>
        <p:txBody>
          <a:bodyPr wrap="square" rtlCol="0">
            <a:spAutoFit/>
          </a:bodyPr>
          <a:lstStyle/>
          <a:p>
            <a:pPr marL="502920" indent="-457200">
              <a:buClr>
                <a:schemeClr val="accent3"/>
              </a:buClr>
              <a:buFont typeface="Wingdings" pitchFamily="2" charset="2"/>
              <a:buChar char="ü"/>
            </a:pPr>
            <a:r>
              <a:rPr lang="en-US" sz="4000" dirty="0" smtClean="0"/>
              <a:t>Are </a:t>
            </a:r>
            <a:r>
              <a:rPr lang="en-US" sz="4000" dirty="0"/>
              <a:t>punctuation  makes apostrophes, colons, </a:t>
            </a:r>
            <a:r>
              <a:rPr lang="en-US" sz="4000" dirty="0" smtClean="0"/>
              <a:t>hyphens, periods </a:t>
            </a:r>
            <a:r>
              <a:rPr lang="en-US" sz="4000" dirty="0"/>
              <a:t>etc. used </a:t>
            </a:r>
            <a:r>
              <a:rPr lang="en-US" sz="4000" dirty="0" smtClean="0"/>
              <a:t>appropriately? </a:t>
            </a:r>
            <a:endParaRPr lang="en-US" sz="4000" dirty="0"/>
          </a:p>
        </p:txBody>
      </p:sp>
    </p:spTree>
    <p:extLst>
      <p:ext uri="{BB962C8B-B14F-4D97-AF65-F5344CB8AC3E}">
        <p14:creationId xmlns:p14="http://schemas.microsoft.com/office/powerpoint/2010/main" val="7032737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09600" y="1066800"/>
            <a:ext cx="4495800" cy="914400"/>
          </a:xfrm>
          <a:prstGeom prst="rect">
            <a:avLst/>
          </a:prstGeom>
        </p:spPr>
        <p:txBody>
          <a:bodyPr>
            <a:normAutofit fontScale="2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2400" b="1" dirty="0" smtClean="0">
              <a:solidFill>
                <a:schemeClr val="tx1"/>
              </a:solidFill>
              <a:latin typeface="+mj-lt"/>
            </a:endParaRPr>
          </a:p>
          <a:p>
            <a:pPr marL="45720" indent="0">
              <a:buNone/>
            </a:pPr>
            <a:r>
              <a:rPr lang="en-US" sz="16000" b="1" dirty="0" smtClean="0">
                <a:solidFill>
                  <a:schemeClr val="tx1"/>
                </a:solidFill>
                <a:effectLst>
                  <a:outerShdw blurRad="38100" dist="38100" dir="2700000" algn="tl">
                    <a:srgbClr val="000000">
                      <a:alpha val="43137"/>
                    </a:srgbClr>
                  </a:outerShdw>
                </a:effectLst>
                <a:latin typeface="+mj-lt"/>
              </a:rPr>
              <a:t>2.Capitalization: </a:t>
            </a:r>
            <a:endParaRPr lang="en-US" sz="16000" b="1" dirty="0">
              <a:solidFill>
                <a:schemeClr val="tx1"/>
              </a:solidFill>
              <a:effectLst>
                <a:outerShdw blurRad="38100" dist="38100" dir="2700000" algn="tl">
                  <a:srgbClr val="000000">
                    <a:alpha val="43137"/>
                  </a:srgbClr>
                </a:outerShdw>
              </a:effectLst>
              <a:latin typeface="+mj-lt"/>
            </a:endParaRPr>
          </a:p>
          <a:p>
            <a:pPr marL="45720" indent="0">
              <a:buNone/>
            </a:pPr>
            <a:endParaRPr lang="en-US" sz="2000" b="1" dirty="0" smtClean="0">
              <a:solidFill>
                <a:schemeClr val="tx1"/>
              </a:solidFill>
              <a:latin typeface="+mj-lt"/>
            </a:endParaRPr>
          </a:p>
          <a:p>
            <a:pPr marL="45720" indent="0">
              <a:buNone/>
            </a:pPr>
            <a:endParaRPr lang="en-US" sz="2000" b="1" dirty="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a:solidFill>
                <a:schemeClr val="tx1"/>
              </a:solidFill>
              <a:latin typeface="+mj-lt"/>
            </a:endParaRPr>
          </a:p>
          <a:p>
            <a:pPr marL="45720" indent="0">
              <a:buNone/>
            </a:pPr>
            <a:endParaRPr lang="en-US" sz="2000" b="1" dirty="0" smtClean="0">
              <a:solidFill>
                <a:schemeClr val="tx1"/>
              </a:solidFill>
              <a:latin typeface="+mj-lt"/>
            </a:endParaRPr>
          </a:p>
          <a:p>
            <a:pPr marL="45720" indent="0">
              <a:buNone/>
            </a:pPr>
            <a:r>
              <a:rPr lang="en-US" sz="2000" b="1" dirty="0" smtClean="0">
                <a:solidFill>
                  <a:schemeClr val="tx1"/>
                </a:solidFill>
                <a:latin typeface="+mj-lt"/>
              </a:rPr>
              <a:t>                                         </a:t>
            </a:r>
          </a:p>
          <a:p>
            <a:pPr marL="45720" indent="0">
              <a:buNone/>
            </a:pPr>
            <a:endParaRPr lang="en-US" sz="2400" b="1" dirty="0" smtClean="0">
              <a:solidFill>
                <a:schemeClr val="tx1"/>
              </a:solidFill>
              <a:latin typeface="+mj-lt"/>
            </a:endParaRPr>
          </a:p>
          <a:p>
            <a:pPr marL="45720" indent="0">
              <a:buNone/>
            </a:pPr>
            <a:endParaRPr lang="en-US" sz="2400" b="1" dirty="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a:solidFill>
                <a:schemeClr val="tx1"/>
              </a:solidFill>
              <a:latin typeface="+mj-lt"/>
            </a:endParaRPr>
          </a:p>
        </p:txBody>
      </p:sp>
      <p:sp>
        <p:nvSpPr>
          <p:cNvPr id="5" name="TextBox 4"/>
          <p:cNvSpPr txBox="1"/>
          <p:nvPr/>
        </p:nvSpPr>
        <p:spPr>
          <a:xfrm>
            <a:off x="1066799" y="2321243"/>
            <a:ext cx="7467601" cy="1323439"/>
          </a:xfrm>
          <a:prstGeom prst="rect">
            <a:avLst/>
          </a:prstGeom>
          <a:noFill/>
        </p:spPr>
        <p:txBody>
          <a:bodyPr wrap="square" rtlCol="0">
            <a:spAutoFit/>
          </a:bodyPr>
          <a:lstStyle/>
          <a:p>
            <a:pPr marL="115888" indent="-115888">
              <a:buClr>
                <a:schemeClr val="accent3"/>
              </a:buClr>
              <a:buFont typeface="Wingdings" pitchFamily="2" charset="2"/>
              <a:buChar char="ü"/>
            </a:pPr>
            <a:r>
              <a:rPr lang="en-US" sz="4000" dirty="0" smtClean="0"/>
              <a:t>Are </a:t>
            </a:r>
            <a:r>
              <a:rPr lang="en-US" sz="4000" dirty="0"/>
              <a:t>the </a:t>
            </a:r>
            <a:r>
              <a:rPr lang="en-US" sz="4000" dirty="0" smtClean="0"/>
              <a:t>first </a:t>
            </a:r>
            <a:r>
              <a:rPr lang="en-US" sz="4000" dirty="0"/>
              <a:t>words of sentences capitalized</a:t>
            </a:r>
            <a:r>
              <a:rPr lang="en-US" sz="4000" dirty="0" smtClean="0"/>
              <a:t>?</a:t>
            </a:r>
            <a:endParaRPr lang="en-US" sz="4000" dirty="0"/>
          </a:p>
        </p:txBody>
      </p:sp>
      <p:sp>
        <p:nvSpPr>
          <p:cNvPr id="6" name="TextBox 5"/>
          <p:cNvSpPr txBox="1"/>
          <p:nvPr/>
        </p:nvSpPr>
        <p:spPr>
          <a:xfrm>
            <a:off x="990600" y="4233208"/>
            <a:ext cx="7543800" cy="1938992"/>
          </a:xfrm>
          <a:prstGeom prst="rect">
            <a:avLst/>
          </a:prstGeom>
          <a:noFill/>
        </p:spPr>
        <p:txBody>
          <a:bodyPr wrap="square" rtlCol="0">
            <a:spAutoFit/>
          </a:bodyPr>
          <a:lstStyle/>
          <a:p>
            <a:pPr marL="115888" indent="-71438">
              <a:buClr>
                <a:schemeClr val="accent3"/>
              </a:buClr>
              <a:buFont typeface="Wingdings" pitchFamily="2" charset="2"/>
              <a:buChar char="ü"/>
            </a:pPr>
            <a:r>
              <a:rPr lang="en-US" sz="4000" dirty="0"/>
              <a:t>Are proper nouns and adjective divided from proper nouns capitalized?</a:t>
            </a:r>
          </a:p>
        </p:txBody>
      </p:sp>
    </p:spTree>
    <p:extLst>
      <p:ext uri="{BB962C8B-B14F-4D97-AF65-F5344CB8AC3E}">
        <p14:creationId xmlns:p14="http://schemas.microsoft.com/office/powerpoint/2010/main" val="23627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057400"/>
            <a:ext cx="8153400" cy="1938992"/>
          </a:xfrm>
          <a:prstGeom prst="rect">
            <a:avLst/>
          </a:prstGeom>
          <a:noFill/>
        </p:spPr>
        <p:txBody>
          <a:bodyPr wrap="square" rtlCol="0">
            <a:spAutoFit/>
          </a:bodyPr>
          <a:lstStyle/>
          <a:p>
            <a:pPr marL="115888" indent="-71438">
              <a:buClr>
                <a:schemeClr val="accent3"/>
              </a:buClr>
              <a:buFont typeface="Wingdings" pitchFamily="2" charset="2"/>
              <a:buChar char="ü"/>
            </a:pPr>
            <a:r>
              <a:rPr lang="en-US" sz="4000" dirty="0" smtClean="0"/>
              <a:t>Are </a:t>
            </a:r>
            <a:r>
              <a:rPr lang="en-US" sz="4000" dirty="0"/>
              <a:t>tittles preceding names or words denoting </a:t>
            </a:r>
            <a:r>
              <a:rPr lang="en-US" sz="4000" dirty="0" smtClean="0"/>
              <a:t>family </a:t>
            </a:r>
            <a:r>
              <a:rPr lang="en-US" sz="4000" dirty="0"/>
              <a:t>relationship capitalized?</a:t>
            </a:r>
          </a:p>
        </p:txBody>
      </p:sp>
    </p:spTree>
    <p:extLst>
      <p:ext uri="{BB962C8B-B14F-4D97-AF65-F5344CB8AC3E}">
        <p14:creationId xmlns:p14="http://schemas.microsoft.com/office/powerpoint/2010/main" val="32181505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09600" y="838200"/>
            <a:ext cx="3581400" cy="1382018"/>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en-US" sz="2000" b="1" dirty="0" smtClean="0">
                <a:solidFill>
                  <a:schemeClr val="tx1"/>
                </a:solidFill>
                <a:latin typeface="+mj-lt"/>
              </a:rPr>
              <a:t>                                 </a:t>
            </a:r>
          </a:p>
          <a:p>
            <a:pPr marL="45720" indent="0">
              <a:buNone/>
            </a:pPr>
            <a:r>
              <a:rPr lang="en-US" sz="4000" b="1" dirty="0" smtClean="0">
                <a:solidFill>
                  <a:schemeClr val="tx1"/>
                </a:solidFill>
                <a:effectLst>
                  <a:outerShdw blurRad="38100" dist="38100" dir="2700000" algn="tl">
                    <a:srgbClr val="000000">
                      <a:alpha val="43137"/>
                    </a:srgbClr>
                  </a:outerShdw>
                </a:effectLst>
                <a:latin typeface="+mj-lt"/>
              </a:rPr>
              <a:t>3.Spelling:</a:t>
            </a:r>
          </a:p>
          <a:p>
            <a:pPr marL="45720" indent="0">
              <a:buNone/>
            </a:pPr>
            <a:endParaRPr lang="en-US" sz="20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3200" b="1" dirty="0" smtClean="0">
              <a:solidFill>
                <a:schemeClr val="tx1"/>
              </a:solidFill>
              <a:latin typeface="+mj-lt"/>
            </a:endParaRPr>
          </a:p>
          <a:p>
            <a:pPr marL="45720" indent="0">
              <a:buNone/>
            </a:pPr>
            <a:endParaRPr lang="en-US" sz="3200" b="1" dirty="0" smtClean="0">
              <a:solidFill>
                <a:schemeClr val="tx1"/>
              </a:solidFill>
              <a:latin typeface="+mj-lt"/>
            </a:endParaRPr>
          </a:p>
          <a:p>
            <a:pPr marL="45720" indent="0">
              <a:buNone/>
            </a:pPr>
            <a:endParaRPr lang="en-US" sz="2000" b="1" dirty="0" smtClean="0">
              <a:solidFill>
                <a:schemeClr val="tx1"/>
              </a:solidFill>
              <a:latin typeface="+mj-lt"/>
            </a:endParaRPr>
          </a:p>
          <a:p>
            <a:pPr marL="45720" indent="0">
              <a:buNone/>
            </a:pPr>
            <a:endParaRPr lang="en-US" sz="2000" b="1" dirty="0">
              <a:solidFill>
                <a:schemeClr val="tx1"/>
              </a:solidFill>
              <a:latin typeface="+mj-lt"/>
            </a:endParaRPr>
          </a:p>
        </p:txBody>
      </p:sp>
      <p:sp>
        <p:nvSpPr>
          <p:cNvPr id="5" name="TextBox 4"/>
          <p:cNvSpPr txBox="1"/>
          <p:nvPr/>
        </p:nvSpPr>
        <p:spPr>
          <a:xfrm>
            <a:off x="838200" y="2885182"/>
            <a:ext cx="7162800" cy="1323439"/>
          </a:xfrm>
          <a:prstGeom prst="rect">
            <a:avLst/>
          </a:prstGeom>
          <a:noFill/>
        </p:spPr>
        <p:txBody>
          <a:bodyPr wrap="square" rtlCol="0">
            <a:spAutoFit/>
          </a:bodyPr>
          <a:lstStyle/>
          <a:p>
            <a:pPr marL="457200" indent="-457200">
              <a:buClr>
                <a:schemeClr val="accent3"/>
              </a:buClr>
              <a:buFont typeface="Wingdings" pitchFamily="2" charset="2"/>
              <a:buChar char="ü"/>
            </a:pPr>
            <a:r>
              <a:rPr lang="en-US" sz="4000" dirty="0" smtClean="0"/>
              <a:t>Are </a:t>
            </a:r>
            <a:r>
              <a:rPr lang="en-US" sz="4000" dirty="0"/>
              <a:t>all of the words </a:t>
            </a:r>
            <a:r>
              <a:rPr lang="en-US" sz="4000" dirty="0" smtClean="0"/>
              <a:t>spelled correctly?</a:t>
            </a:r>
            <a:endParaRPr lang="en-US" sz="4000" dirty="0"/>
          </a:p>
        </p:txBody>
      </p:sp>
    </p:spTree>
    <p:extLst>
      <p:ext uri="{BB962C8B-B14F-4D97-AF65-F5344CB8AC3E}">
        <p14:creationId xmlns:p14="http://schemas.microsoft.com/office/powerpoint/2010/main" val="104513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990600"/>
            <a:ext cx="5257800" cy="1569660"/>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Types </a:t>
            </a:r>
            <a:r>
              <a:rPr lang="en-US" sz="4800" b="1" dirty="0">
                <a:effectLst>
                  <a:outerShdw blurRad="38100" dist="38100" dir="2700000" algn="tl">
                    <a:srgbClr val="000000">
                      <a:alpha val="43137"/>
                    </a:srgbClr>
                  </a:outerShdw>
                </a:effectLst>
              </a:rPr>
              <a:t>of Essay:</a:t>
            </a:r>
          </a:p>
          <a:p>
            <a:endParaRPr lang="en-US" sz="4800" dirty="0"/>
          </a:p>
        </p:txBody>
      </p:sp>
      <p:sp>
        <p:nvSpPr>
          <p:cNvPr id="5" name="TextBox 4"/>
          <p:cNvSpPr txBox="1"/>
          <p:nvPr/>
        </p:nvSpPr>
        <p:spPr>
          <a:xfrm>
            <a:off x="1371600" y="2615625"/>
            <a:ext cx="4654296" cy="707886"/>
          </a:xfrm>
          <a:prstGeom prst="rect">
            <a:avLst/>
          </a:prstGeom>
          <a:noFill/>
        </p:spPr>
        <p:txBody>
          <a:bodyPr wrap="square" rtlCol="0">
            <a:spAutoFit/>
          </a:bodyPr>
          <a:lstStyle/>
          <a:p>
            <a:pPr marL="45720" indent="0">
              <a:buNone/>
            </a:pPr>
            <a:r>
              <a:rPr lang="en-US" sz="4000" dirty="0" smtClean="0"/>
              <a:t>Process</a:t>
            </a:r>
            <a:endParaRPr lang="en-US" sz="4000" dirty="0"/>
          </a:p>
        </p:txBody>
      </p:sp>
      <p:sp>
        <p:nvSpPr>
          <p:cNvPr id="6" name="TextBox 5"/>
          <p:cNvSpPr txBox="1"/>
          <p:nvPr/>
        </p:nvSpPr>
        <p:spPr>
          <a:xfrm>
            <a:off x="1371600" y="3200400"/>
            <a:ext cx="3467100" cy="707886"/>
          </a:xfrm>
          <a:prstGeom prst="rect">
            <a:avLst/>
          </a:prstGeom>
          <a:noFill/>
        </p:spPr>
        <p:txBody>
          <a:bodyPr wrap="square" rtlCol="0">
            <a:spAutoFit/>
          </a:bodyPr>
          <a:lstStyle/>
          <a:p>
            <a:pPr marL="45720" indent="0">
              <a:buNone/>
            </a:pPr>
            <a:r>
              <a:rPr lang="en-US" sz="4000" dirty="0"/>
              <a:t>Classification</a:t>
            </a:r>
          </a:p>
        </p:txBody>
      </p:sp>
      <p:sp>
        <p:nvSpPr>
          <p:cNvPr id="7" name="TextBox 6"/>
          <p:cNvSpPr txBox="1"/>
          <p:nvPr/>
        </p:nvSpPr>
        <p:spPr>
          <a:xfrm>
            <a:off x="1371600" y="3810000"/>
            <a:ext cx="5791200" cy="707886"/>
          </a:xfrm>
          <a:prstGeom prst="rect">
            <a:avLst/>
          </a:prstGeom>
          <a:noFill/>
        </p:spPr>
        <p:txBody>
          <a:bodyPr wrap="square" rtlCol="0">
            <a:spAutoFit/>
          </a:bodyPr>
          <a:lstStyle/>
          <a:p>
            <a:pPr marL="45720" indent="0">
              <a:buNone/>
            </a:pPr>
            <a:r>
              <a:rPr lang="en-US" sz="4000" dirty="0"/>
              <a:t>C</a:t>
            </a:r>
            <a:r>
              <a:rPr lang="en-US" sz="4000" dirty="0" smtClean="0"/>
              <a:t>omparison </a:t>
            </a:r>
            <a:r>
              <a:rPr lang="en-US" sz="4000" dirty="0"/>
              <a:t>&amp; </a:t>
            </a:r>
            <a:r>
              <a:rPr lang="en-US" sz="4000" dirty="0" smtClean="0"/>
              <a:t>contrast</a:t>
            </a:r>
            <a:endParaRPr lang="en-US" sz="4000" dirty="0"/>
          </a:p>
        </p:txBody>
      </p:sp>
      <p:sp>
        <p:nvSpPr>
          <p:cNvPr id="8" name="TextBox 7"/>
          <p:cNvSpPr txBox="1"/>
          <p:nvPr/>
        </p:nvSpPr>
        <p:spPr>
          <a:xfrm>
            <a:off x="1371600" y="4419600"/>
            <a:ext cx="3733800" cy="707886"/>
          </a:xfrm>
          <a:prstGeom prst="rect">
            <a:avLst/>
          </a:prstGeom>
          <a:noFill/>
        </p:spPr>
        <p:txBody>
          <a:bodyPr wrap="square" rtlCol="0">
            <a:spAutoFit/>
          </a:bodyPr>
          <a:lstStyle/>
          <a:p>
            <a:pPr marL="45720" indent="0">
              <a:buNone/>
            </a:pPr>
            <a:r>
              <a:rPr lang="en-US" sz="4000" dirty="0"/>
              <a:t>Cause &amp; effect </a:t>
            </a:r>
          </a:p>
        </p:txBody>
      </p:sp>
      <p:sp>
        <p:nvSpPr>
          <p:cNvPr id="9" name="TextBox 8"/>
          <p:cNvSpPr txBox="1"/>
          <p:nvPr/>
        </p:nvSpPr>
        <p:spPr>
          <a:xfrm>
            <a:off x="1371600" y="4977825"/>
            <a:ext cx="3124200" cy="707886"/>
          </a:xfrm>
          <a:prstGeom prst="rect">
            <a:avLst/>
          </a:prstGeom>
          <a:noFill/>
        </p:spPr>
        <p:txBody>
          <a:bodyPr wrap="square" rtlCol="0">
            <a:spAutoFit/>
          </a:bodyPr>
          <a:lstStyle/>
          <a:p>
            <a:pPr marL="45720" indent="0">
              <a:buNone/>
            </a:pPr>
            <a:r>
              <a:rPr lang="en-US" sz="4000" dirty="0"/>
              <a:t>Discussion</a:t>
            </a:r>
          </a:p>
        </p:txBody>
      </p:sp>
    </p:spTree>
    <p:extLst>
      <p:ext uri="{BB962C8B-B14F-4D97-AF65-F5344CB8AC3E}">
        <p14:creationId xmlns:p14="http://schemas.microsoft.com/office/powerpoint/2010/main" val="184119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500"/>
                                        <p:tgtEl>
                                          <p:spTgt spid="6"/>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Right)">
                                      <p:cBhvr>
                                        <p:cTn id="13" dur="500"/>
                                        <p:tgtEl>
                                          <p:spTgt spid="7"/>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Right)">
                                      <p:cBhvr>
                                        <p:cTn id="16" dur="500"/>
                                        <p:tgtEl>
                                          <p:spTgt spid="8"/>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362200"/>
            <a:ext cx="7772400" cy="5867400"/>
          </a:xfrm>
        </p:spPr>
        <p:txBody>
          <a:bodyPr>
            <a:noAutofit/>
          </a:bodyPr>
          <a:lstStyle/>
          <a:p>
            <a:pPr algn="l"/>
            <a:r>
              <a:rPr lang="en-US" sz="3600" b="1" dirty="0" smtClean="0">
                <a:solidFill>
                  <a:schemeClr val="tx1"/>
                </a:solidFill>
                <a:latin typeface="+mj-lt"/>
              </a:rPr>
              <a:t>1.</a:t>
            </a:r>
            <a:r>
              <a:rPr lang="en-US" sz="3600" dirty="0" smtClean="0">
                <a:solidFill>
                  <a:schemeClr val="tx1"/>
                </a:solidFill>
                <a:latin typeface="+mj-lt"/>
              </a:rPr>
              <a:t>Don`t waste your  reader`s time.</a:t>
            </a:r>
          </a:p>
          <a:p>
            <a:pPr algn="l"/>
            <a:endParaRPr lang="en-US" sz="3600" dirty="0" smtClean="0">
              <a:solidFill>
                <a:schemeClr val="tx1"/>
              </a:solidFill>
              <a:latin typeface="+mj-lt"/>
            </a:endParaRPr>
          </a:p>
          <a:p>
            <a:pPr algn="l"/>
            <a:r>
              <a:rPr lang="en-US" sz="3600" b="1" dirty="0" smtClean="0">
                <a:solidFill>
                  <a:schemeClr val="tx1"/>
                </a:solidFill>
                <a:latin typeface="+mj-lt"/>
              </a:rPr>
              <a:t>2.</a:t>
            </a:r>
            <a:r>
              <a:rPr lang="en-US" sz="3600" dirty="0" smtClean="0">
                <a:solidFill>
                  <a:schemeClr val="tx1"/>
                </a:solidFill>
                <a:latin typeface="+mj-lt"/>
              </a:rPr>
              <a:t>Think about who your readers are &amp; how much  knowledge do they have so that you know how much to explain.</a:t>
            </a:r>
          </a:p>
          <a:p>
            <a:pPr algn="l"/>
            <a:endParaRPr lang="en-US" sz="3200" dirty="0" smtClean="0">
              <a:solidFill>
                <a:schemeClr val="tx1"/>
              </a:solidFill>
              <a:latin typeface="+mj-lt"/>
            </a:endParaRPr>
          </a:p>
        </p:txBody>
      </p:sp>
      <p:sp>
        <p:nvSpPr>
          <p:cNvPr id="2" name="TextBox 1"/>
          <p:cNvSpPr txBox="1"/>
          <p:nvPr/>
        </p:nvSpPr>
        <p:spPr>
          <a:xfrm>
            <a:off x="1219200" y="997803"/>
            <a:ext cx="5410200" cy="830997"/>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rPr>
              <a:t>Guide lines: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447800"/>
            <a:ext cx="7848600" cy="4524315"/>
          </a:xfrm>
          <a:prstGeom prst="rect">
            <a:avLst/>
          </a:prstGeom>
          <a:noFill/>
        </p:spPr>
        <p:txBody>
          <a:bodyPr wrap="square" rtlCol="0">
            <a:spAutoFit/>
          </a:bodyPr>
          <a:lstStyle/>
          <a:p>
            <a:r>
              <a:rPr lang="en-US" sz="3600" b="1" dirty="0"/>
              <a:t>3.</a:t>
            </a:r>
            <a:r>
              <a:rPr lang="en-US" sz="3600" dirty="0"/>
              <a:t>Talk about each and every step </a:t>
            </a:r>
            <a:r>
              <a:rPr lang="en-US" sz="3600" dirty="0" smtClean="0"/>
              <a:t>completely </a:t>
            </a:r>
            <a:r>
              <a:rPr lang="en-US" sz="3600" dirty="0"/>
              <a:t>not any of the important steps should be </a:t>
            </a:r>
            <a:r>
              <a:rPr lang="en-US" sz="3600" dirty="0" smtClean="0"/>
              <a:t>dropped.</a:t>
            </a:r>
          </a:p>
          <a:p>
            <a:endParaRPr lang="en-US" sz="3600" dirty="0"/>
          </a:p>
          <a:p>
            <a:r>
              <a:rPr lang="en-US" sz="3600" b="1" dirty="0"/>
              <a:t>4.</a:t>
            </a:r>
            <a:r>
              <a:rPr lang="en-US" sz="3600" dirty="0"/>
              <a:t>Talk about every material or equipment </a:t>
            </a:r>
            <a:r>
              <a:rPr lang="en-US" sz="3600" dirty="0" smtClean="0"/>
              <a:t>if </a:t>
            </a:r>
            <a:r>
              <a:rPr lang="en-US" sz="3600" dirty="0"/>
              <a:t>there is anything the readers is not </a:t>
            </a:r>
            <a:r>
              <a:rPr lang="en-US" sz="3600" dirty="0" smtClean="0"/>
              <a:t>familiar </a:t>
            </a:r>
            <a:r>
              <a:rPr lang="en-US" sz="3600" dirty="0"/>
              <a:t>with, explain it.</a:t>
            </a:r>
          </a:p>
          <a:p>
            <a:endParaRPr lang="en-US" sz="3600" dirty="0"/>
          </a:p>
        </p:txBody>
      </p:sp>
    </p:spTree>
    <p:extLst>
      <p:ext uri="{BB962C8B-B14F-4D97-AF65-F5344CB8AC3E}">
        <p14:creationId xmlns:p14="http://schemas.microsoft.com/office/powerpoint/2010/main" val="213690245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65287"/>
            <a:ext cx="8305800" cy="5078313"/>
          </a:xfrm>
          <a:prstGeom prst="rect">
            <a:avLst/>
          </a:prstGeom>
        </p:spPr>
        <p:txBody>
          <a:bodyPr wrap="square">
            <a:spAutoFit/>
          </a:bodyPr>
          <a:lstStyle/>
          <a:p>
            <a:endParaRPr lang="en-US" sz="3600" dirty="0"/>
          </a:p>
          <a:p>
            <a:r>
              <a:rPr lang="en-US" sz="3600" b="1" dirty="0" smtClean="0"/>
              <a:t>5.</a:t>
            </a:r>
            <a:r>
              <a:rPr lang="en-US" sz="3600" dirty="0" smtClean="0"/>
              <a:t>Warn </a:t>
            </a:r>
            <a:r>
              <a:rPr lang="en-US" sz="3600" dirty="0"/>
              <a:t>the readers of the problems that the beginners may have</a:t>
            </a:r>
            <a:r>
              <a:rPr lang="en-US" sz="3600" dirty="0" smtClean="0"/>
              <a:t>.</a:t>
            </a:r>
          </a:p>
          <a:p>
            <a:endParaRPr lang="en-US" sz="3600" dirty="0"/>
          </a:p>
          <a:p>
            <a:r>
              <a:rPr lang="en-US" sz="3600" b="1" dirty="0" smtClean="0"/>
              <a:t>6.</a:t>
            </a:r>
            <a:r>
              <a:rPr lang="en-US" sz="3600" dirty="0" smtClean="0"/>
              <a:t>Give </a:t>
            </a:r>
            <a:r>
              <a:rPr lang="en-US" sz="3600" dirty="0"/>
              <a:t>details &amp; examples to make the process clear &amp; interesting</a:t>
            </a:r>
            <a:r>
              <a:rPr lang="en-US" sz="3600" dirty="0" smtClean="0"/>
              <a:t>.</a:t>
            </a:r>
          </a:p>
          <a:p>
            <a:endParaRPr lang="en-US" sz="3600" dirty="0"/>
          </a:p>
          <a:p>
            <a:r>
              <a:rPr lang="en-US" sz="3600" b="1" dirty="0" smtClean="0"/>
              <a:t>7.</a:t>
            </a:r>
            <a:r>
              <a:rPr lang="en-US" sz="3600" dirty="0" smtClean="0"/>
              <a:t>If </a:t>
            </a:r>
            <a:r>
              <a:rPr lang="en-US" sz="3600" dirty="0"/>
              <a:t>you don`t know your </a:t>
            </a:r>
            <a:r>
              <a:rPr lang="en-US" sz="3600" dirty="0" smtClean="0"/>
              <a:t>readers, </a:t>
            </a:r>
            <a:r>
              <a:rPr lang="en-US" sz="3600" dirty="0"/>
              <a:t>try to write the process as easy as </a:t>
            </a:r>
            <a:r>
              <a:rPr lang="en-US" sz="3600" dirty="0" smtClean="0"/>
              <a:t>possible</a:t>
            </a:r>
            <a:r>
              <a:rPr lang="en-US" sz="3600" dirty="0"/>
              <a:t>. </a:t>
            </a:r>
          </a:p>
        </p:txBody>
      </p:sp>
    </p:spTree>
    <p:extLst>
      <p:ext uri="{BB962C8B-B14F-4D97-AF65-F5344CB8AC3E}">
        <p14:creationId xmlns:p14="http://schemas.microsoft.com/office/powerpoint/2010/main" val="97515054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90800"/>
            <a:ext cx="8001000" cy="4953000"/>
          </a:xfrm>
        </p:spPr>
        <p:txBody>
          <a:bodyPr>
            <a:noAutofit/>
          </a:bodyPr>
          <a:lstStyle/>
          <a:p>
            <a:pPr algn="l"/>
            <a:r>
              <a:rPr lang="en-US" sz="3600" b="1" dirty="0" smtClean="0">
                <a:solidFill>
                  <a:schemeClr val="tx1"/>
                </a:solidFill>
                <a:latin typeface="+mj-lt"/>
              </a:rPr>
              <a:t>1.</a:t>
            </a:r>
            <a:r>
              <a:rPr lang="en-US" sz="3600" dirty="0" smtClean="0">
                <a:solidFill>
                  <a:schemeClr val="tx1"/>
                </a:solidFill>
                <a:latin typeface="+mj-lt"/>
              </a:rPr>
              <a:t>You have to say step one: </a:t>
            </a:r>
          </a:p>
          <a:p>
            <a:pPr algn="l"/>
            <a:endParaRPr lang="en-US" sz="3600" dirty="0" smtClean="0">
              <a:solidFill>
                <a:schemeClr val="tx1"/>
              </a:solidFill>
              <a:latin typeface="+mj-lt"/>
            </a:endParaRPr>
          </a:p>
          <a:p>
            <a:pPr algn="l"/>
            <a:r>
              <a:rPr lang="en-US" sz="3600" dirty="0" smtClean="0">
                <a:solidFill>
                  <a:schemeClr val="tx1"/>
                </a:solidFill>
                <a:latin typeface="+mj-lt"/>
              </a:rPr>
              <a:t>“ organize the  engine….” the  first type but “step one the engine words…..” in the second.</a:t>
            </a:r>
          </a:p>
          <a:p>
            <a:pPr algn="l"/>
            <a:endParaRPr lang="en-US" sz="3600" dirty="0" smtClean="0">
              <a:solidFill>
                <a:schemeClr val="tx1"/>
              </a:solidFill>
              <a:latin typeface="+mj-lt"/>
            </a:endParaRPr>
          </a:p>
        </p:txBody>
      </p:sp>
      <p:sp>
        <p:nvSpPr>
          <p:cNvPr id="2" name="TextBox 1"/>
          <p:cNvSpPr txBox="1"/>
          <p:nvPr/>
        </p:nvSpPr>
        <p:spPr>
          <a:xfrm>
            <a:off x="685800" y="733961"/>
            <a:ext cx="8077200" cy="1323439"/>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Different between 2 kinds of processes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52400"/>
            <a:ext cx="8229599" cy="68580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41313"/>
            <a:endParaRPr lang="en-US" sz="3200" b="1" dirty="0" smtClean="0">
              <a:solidFill>
                <a:schemeClr val="tx1"/>
              </a:solidFill>
              <a:effectLst>
                <a:outerShdw blurRad="38100" dist="38100" dir="2700000" algn="tl">
                  <a:srgbClr val="000000">
                    <a:alpha val="43137"/>
                  </a:srgbClr>
                </a:outerShdw>
              </a:effectLst>
            </a:endParaRPr>
          </a:p>
          <a:p>
            <a:pPr marL="341313"/>
            <a:r>
              <a:rPr lang="en-US" sz="6000" b="1" dirty="0" smtClean="0">
                <a:solidFill>
                  <a:schemeClr val="tx1"/>
                </a:solidFill>
                <a:effectLst>
                  <a:outerShdw blurRad="38100" dist="38100" dir="2700000" algn="tl">
                    <a:srgbClr val="000000">
                      <a:alpha val="43137"/>
                    </a:srgbClr>
                  </a:outerShdw>
                </a:effectLst>
              </a:rPr>
              <a:t>Unity:</a:t>
            </a:r>
            <a:endParaRPr lang="en-US" sz="4400" b="1" dirty="0" smtClean="0">
              <a:solidFill>
                <a:schemeClr val="tx1"/>
              </a:solidFill>
              <a:effectLst>
                <a:outerShdw blurRad="38100" dist="38100" dir="2700000" algn="tl">
                  <a:srgbClr val="000000">
                    <a:alpha val="43137"/>
                  </a:srgbClr>
                </a:outerShdw>
              </a:effectLst>
            </a:endParaRPr>
          </a:p>
          <a:p>
            <a:pPr marL="341313"/>
            <a:r>
              <a:rPr lang="en-US" sz="3200" dirty="0" smtClean="0">
                <a:solidFill>
                  <a:schemeClr val="tx1"/>
                </a:solidFill>
              </a:rPr>
              <a:t> </a:t>
            </a:r>
          </a:p>
          <a:p>
            <a:pPr marL="341313"/>
            <a:endParaRPr lang="en-US" sz="3200" b="1" i="1" dirty="0" smtClean="0">
              <a:solidFill>
                <a:schemeClr val="tx1"/>
              </a:solidFill>
            </a:endParaRPr>
          </a:p>
          <a:p>
            <a:pPr marL="341313"/>
            <a:r>
              <a:rPr lang="en-US" sz="3200" b="1" i="1" dirty="0" smtClean="0">
                <a:solidFill>
                  <a:schemeClr val="tx1"/>
                </a:solidFill>
              </a:rPr>
              <a:t> </a:t>
            </a:r>
          </a:p>
          <a:p>
            <a:pPr marL="341313"/>
            <a:endParaRPr lang="en-US" sz="3200" b="1" i="1" dirty="0" smtClean="0">
              <a:solidFill>
                <a:schemeClr val="tx1"/>
              </a:solidFill>
            </a:endParaRPr>
          </a:p>
          <a:p>
            <a:pPr marL="341313"/>
            <a:endParaRPr lang="en-US" sz="3200" dirty="0" smtClean="0">
              <a:solidFill>
                <a:schemeClr val="tx1"/>
              </a:solidFill>
            </a:endParaRPr>
          </a:p>
          <a:p>
            <a:pPr marL="341313"/>
            <a:r>
              <a:rPr lang="en-US" sz="3200" b="1" dirty="0" smtClean="0">
                <a:solidFill>
                  <a:schemeClr val="tx1"/>
                </a:solidFill>
              </a:rPr>
              <a:t> </a:t>
            </a:r>
          </a:p>
        </p:txBody>
      </p:sp>
      <p:sp>
        <p:nvSpPr>
          <p:cNvPr id="10" name="TextBox 9"/>
          <p:cNvSpPr txBox="1"/>
          <p:nvPr/>
        </p:nvSpPr>
        <p:spPr>
          <a:xfrm>
            <a:off x="304799" y="2838271"/>
            <a:ext cx="5600700" cy="1446550"/>
          </a:xfrm>
          <a:prstGeom prst="rect">
            <a:avLst/>
          </a:prstGeom>
          <a:noFill/>
        </p:spPr>
        <p:txBody>
          <a:bodyPr wrap="square" rtlCol="0">
            <a:spAutoFit/>
          </a:bodyPr>
          <a:lstStyle/>
          <a:p>
            <a:pPr marL="855663" indent="-514350">
              <a:buAutoNum type="alphaUcPeriod"/>
            </a:pPr>
            <a:r>
              <a:rPr lang="en-US" sz="4400" dirty="0" smtClean="0"/>
              <a:t>Direct relationship </a:t>
            </a:r>
          </a:p>
          <a:p>
            <a:pPr marL="973138" indent="-406400"/>
            <a:r>
              <a:rPr lang="en-US" sz="4400" dirty="0" smtClean="0"/>
              <a:t>Topic sentence</a:t>
            </a:r>
          </a:p>
        </p:txBody>
      </p:sp>
      <p:sp>
        <p:nvSpPr>
          <p:cNvPr id="13" name="Left Brace 12"/>
          <p:cNvSpPr/>
          <p:nvPr/>
        </p:nvSpPr>
        <p:spPr>
          <a:xfrm>
            <a:off x="4571999" y="3721387"/>
            <a:ext cx="457200" cy="1841213"/>
          </a:xfrm>
          <a:prstGeom prst="leftBrace">
            <a:avLst>
              <a:gd name="adj1" fmla="val 56818"/>
              <a:gd name="adj2" fmla="val 17401"/>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sz="2000"/>
          </a:p>
        </p:txBody>
      </p:sp>
      <p:sp>
        <p:nvSpPr>
          <p:cNvPr id="14" name="TextBox 13"/>
          <p:cNvSpPr txBox="1"/>
          <p:nvPr/>
        </p:nvSpPr>
        <p:spPr>
          <a:xfrm>
            <a:off x="5181599" y="3748444"/>
            <a:ext cx="1600201" cy="707886"/>
          </a:xfrm>
          <a:prstGeom prst="rect">
            <a:avLst/>
          </a:prstGeom>
          <a:noFill/>
        </p:spPr>
        <p:txBody>
          <a:bodyPr wrap="square" rtlCol="0">
            <a:spAutoFit/>
          </a:bodyPr>
          <a:lstStyle/>
          <a:p>
            <a:r>
              <a:rPr lang="en-US" sz="4000" dirty="0" smtClean="0"/>
              <a:t>MA</a:t>
            </a:r>
            <a:endParaRPr lang="en-US" sz="3600" dirty="0"/>
          </a:p>
        </p:txBody>
      </p:sp>
      <p:sp>
        <p:nvSpPr>
          <p:cNvPr id="15" name="TextBox 14"/>
          <p:cNvSpPr txBox="1"/>
          <p:nvPr/>
        </p:nvSpPr>
        <p:spPr>
          <a:xfrm>
            <a:off x="5181599" y="4306669"/>
            <a:ext cx="1600201" cy="707886"/>
          </a:xfrm>
          <a:prstGeom prst="rect">
            <a:avLst/>
          </a:prstGeom>
          <a:noFill/>
        </p:spPr>
        <p:txBody>
          <a:bodyPr wrap="square" rtlCol="0">
            <a:spAutoFit/>
          </a:bodyPr>
          <a:lstStyle/>
          <a:p>
            <a:r>
              <a:rPr lang="en-US" sz="4000" dirty="0" smtClean="0"/>
              <a:t>MA</a:t>
            </a:r>
            <a:endParaRPr lang="en-US" sz="3600" dirty="0"/>
          </a:p>
        </p:txBody>
      </p:sp>
      <p:sp>
        <p:nvSpPr>
          <p:cNvPr id="16" name="TextBox 15"/>
          <p:cNvSpPr txBox="1"/>
          <p:nvPr/>
        </p:nvSpPr>
        <p:spPr>
          <a:xfrm>
            <a:off x="5181599" y="4916269"/>
            <a:ext cx="1600201" cy="707886"/>
          </a:xfrm>
          <a:prstGeom prst="rect">
            <a:avLst/>
          </a:prstGeom>
          <a:noFill/>
        </p:spPr>
        <p:txBody>
          <a:bodyPr wrap="square" rtlCol="0">
            <a:spAutoFit/>
          </a:bodyPr>
          <a:lstStyle/>
          <a:p>
            <a:r>
              <a:rPr lang="en-US" sz="4000" dirty="0" smtClean="0"/>
              <a:t>MA</a:t>
            </a:r>
            <a:endParaRPr lang="en-US" sz="3600" dirty="0"/>
          </a:p>
        </p:txBody>
      </p:sp>
    </p:spTree>
    <p:extLst>
      <p:ext uri="{BB962C8B-B14F-4D97-AF65-F5344CB8AC3E}">
        <p14:creationId xmlns:p14="http://schemas.microsoft.com/office/powerpoint/2010/main" val="107892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14" grpId="0"/>
      <p:bldP spid="15" grpId="0"/>
      <p:bldP spid="16"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600200"/>
            <a:ext cx="7391400" cy="3970318"/>
          </a:xfrm>
          <a:prstGeom prst="rect">
            <a:avLst/>
          </a:prstGeom>
          <a:noFill/>
        </p:spPr>
        <p:txBody>
          <a:bodyPr wrap="square" rtlCol="0">
            <a:spAutoFit/>
          </a:bodyPr>
          <a:lstStyle/>
          <a:p>
            <a:r>
              <a:rPr lang="en-US" sz="3600" b="1" dirty="0"/>
              <a:t>2. </a:t>
            </a:r>
            <a:r>
              <a:rPr lang="en-US" sz="3600" dirty="0"/>
              <a:t>In the second type background section is needed to  divided  the parts of mechanism.</a:t>
            </a:r>
          </a:p>
          <a:p>
            <a:endParaRPr lang="en-US" sz="3600" dirty="0"/>
          </a:p>
          <a:p>
            <a:r>
              <a:rPr lang="en-US" sz="3600" b="1" dirty="0"/>
              <a:t>3. </a:t>
            </a:r>
            <a:r>
              <a:rPr lang="en-US" sz="3600" dirty="0"/>
              <a:t>In the second type visual aids are needed.</a:t>
            </a:r>
          </a:p>
          <a:p>
            <a:endParaRPr lang="en-US" sz="3600" dirty="0"/>
          </a:p>
        </p:txBody>
      </p:sp>
    </p:spTree>
    <p:extLst>
      <p:ext uri="{BB962C8B-B14F-4D97-AF65-F5344CB8AC3E}">
        <p14:creationId xmlns:p14="http://schemas.microsoft.com/office/powerpoint/2010/main" val="37765087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2362200"/>
            <a:ext cx="5105400" cy="2209800"/>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endParaRPr lang="en-US" sz="1400" b="1" dirty="0" smtClean="0">
              <a:solidFill>
                <a:schemeClr val="tx1"/>
              </a:solidFill>
              <a:latin typeface="+mj-lt"/>
            </a:endParaRPr>
          </a:p>
          <a:p>
            <a:pPr marL="45720" indent="0">
              <a:buNone/>
            </a:pPr>
            <a:r>
              <a:rPr lang="en-US" sz="3200" b="1" dirty="0" smtClean="0">
                <a:solidFill>
                  <a:schemeClr val="tx1"/>
                </a:solidFill>
                <a:effectLst>
                  <a:outerShdw blurRad="38100" dist="38100" dir="2700000" algn="tl">
                    <a:srgbClr val="000000">
                      <a:alpha val="43137"/>
                    </a:srgbClr>
                  </a:outerShdw>
                </a:effectLst>
                <a:latin typeface="+mj-lt"/>
              </a:rPr>
              <a:t>Pattern of development:</a:t>
            </a:r>
          </a:p>
        </p:txBody>
      </p:sp>
      <p:sp>
        <p:nvSpPr>
          <p:cNvPr id="5" name="Left Brace 4"/>
          <p:cNvSpPr/>
          <p:nvPr/>
        </p:nvSpPr>
        <p:spPr>
          <a:xfrm>
            <a:off x="5181600" y="2199383"/>
            <a:ext cx="457200" cy="1610617"/>
          </a:xfrm>
          <a:prstGeom prst="leftBrace">
            <a:avLst>
              <a:gd name="adj1" fmla="val 56818"/>
              <a:gd name="adj2" fmla="val 50781"/>
            </a:avLst>
          </a:prstGeom>
        </p:spPr>
        <p:style>
          <a:lnRef idx="3">
            <a:schemeClr val="accent3"/>
          </a:lnRef>
          <a:fillRef idx="0">
            <a:schemeClr val="accent3"/>
          </a:fillRef>
          <a:effectRef idx="2">
            <a:schemeClr val="accent3"/>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6" name="TextBox 5"/>
          <p:cNvSpPr txBox="1"/>
          <p:nvPr/>
        </p:nvSpPr>
        <p:spPr>
          <a:xfrm>
            <a:off x="5486400" y="2364940"/>
            <a:ext cx="1676400" cy="584775"/>
          </a:xfrm>
          <a:prstGeom prst="rect">
            <a:avLst/>
          </a:prstGeom>
          <a:noFill/>
        </p:spPr>
        <p:txBody>
          <a:bodyPr wrap="square" rtlCol="0">
            <a:spAutoFit/>
          </a:bodyPr>
          <a:lstStyle/>
          <a:p>
            <a:r>
              <a:rPr lang="en-US" sz="3200" dirty="0"/>
              <a:t>S</a:t>
            </a:r>
            <a:r>
              <a:rPr lang="en-US" sz="3200" dirty="0" smtClean="0"/>
              <a:t>tep 1</a:t>
            </a:r>
            <a:endParaRPr lang="en-US" sz="3200" dirty="0"/>
          </a:p>
        </p:txBody>
      </p:sp>
      <p:sp>
        <p:nvSpPr>
          <p:cNvPr id="7" name="TextBox 6"/>
          <p:cNvSpPr txBox="1"/>
          <p:nvPr/>
        </p:nvSpPr>
        <p:spPr>
          <a:xfrm>
            <a:off x="5486400" y="2986208"/>
            <a:ext cx="1676400" cy="584775"/>
          </a:xfrm>
          <a:prstGeom prst="rect">
            <a:avLst/>
          </a:prstGeom>
          <a:noFill/>
        </p:spPr>
        <p:txBody>
          <a:bodyPr wrap="square" rtlCol="0">
            <a:spAutoFit/>
          </a:bodyPr>
          <a:lstStyle/>
          <a:p>
            <a:r>
              <a:rPr lang="en-US" sz="3200" dirty="0" smtClean="0"/>
              <a:t>Step 2</a:t>
            </a:r>
            <a:endParaRPr lang="en-US" sz="3200" dirty="0"/>
          </a:p>
        </p:txBody>
      </p:sp>
    </p:spTree>
    <p:extLst>
      <p:ext uri="{BB962C8B-B14F-4D97-AF65-F5344CB8AC3E}">
        <p14:creationId xmlns:p14="http://schemas.microsoft.com/office/powerpoint/2010/main" val="280946974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274838"/>
            <a:ext cx="7924800" cy="3785652"/>
          </a:xfrm>
          <a:prstGeom prst="rect">
            <a:avLst/>
          </a:prstGeom>
        </p:spPr>
        <p:txBody>
          <a:bodyPr wrap="square">
            <a:spAutoFit/>
          </a:bodyPr>
          <a:lstStyle/>
          <a:p>
            <a:r>
              <a:rPr lang="en-US" sz="4000" dirty="0" smtClean="0"/>
              <a:t>It </a:t>
            </a:r>
            <a:r>
              <a:rPr lang="en-US" sz="4000" dirty="0"/>
              <a:t>is used  to group related items according to some quality they </a:t>
            </a:r>
            <a:r>
              <a:rPr lang="en-US" sz="4000" dirty="0" smtClean="0"/>
              <a:t>have in common .It is specifically  useful for discussion .Each type is divided </a:t>
            </a:r>
            <a:r>
              <a:rPr lang="en-US" sz="4000" dirty="0"/>
              <a:t>into subtopics  that late will be discuss.</a:t>
            </a:r>
          </a:p>
        </p:txBody>
      </p:sp>
      <p:sp>
        <p:nvSpPr>
          <p:cNvPr id="6" name="TextBox 5"/>
          <p:cNvSpPr txBox="1"/>
          <p:nvPr/>
        </p:nvSpPr>
        <p:spPr>
          <a:xfrm>
            <a:off x="1828800" y="873204"/>
            <a:ext cx="4343400" cy="1107996"/>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rPr>
              <a:t>Classification:</a:t>
            </a:r>
          </a:p>
          <a:p>
            <a:endParaRPr lang="en-US" dirty="0"/>
          </a:p>
        </p:txBody>
      </p:sp>
    </p:spTree>
    <p:extLst>
      <p:ext uri="{BB962C8B-B14F-4D97-AF65-F5344CB8AC3E}">
        <p14:creationId xmlns:p14="http://schemas.microsoft.com/office/powerpoint/2010/main" val="26753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066800"/>
            <a:ext cx="8458200" cy="6400800"/>
          </a:xfrm>
        </p:spPr>
        <p:txBody>
          <a:bodyPr>
            <a:noAutofit/>
          </a:bodyPr>
          <a:lstStyle/>
          <a:p>
            <a:pPr marL="231775" algn="l"/>
            <a:endParaRPr lang="en-US" sz="3600" dirty="0" smtClean="0">
              <a:solidFill>
                <a:schemeClr val="tx1"/>
              </a:solidFill>
              <a:effectLst>
                <a:outerShdw blurRad="38100" dist="38100" dir="2700000" algn="tl">
                  <a:srgbClr val="000000">
                    <a:alpha val="43137"/>
                  </a:srgbClr>
                </a:outerShdw>
              </a:effectLst>
              <a:latin typeface="+mj-lt"/>
            </a:endParaRPr>
          </a:p>
          <a:p>
            <a:pPr marL="231775" algn="l"/>
            <a:r>
              <a:rPr lang="en-US" sz="3600" b="1" dirty="0" smtClean="0">
                <a:solidFill>
                  <a:schemeClr val="tx1"/>
                </a:solidFill>
                <a:latin typeface="+mj-lt"/>
              </a:rPr>
              <a:t>1.</a:t>
            </a:r>
            <a:r>
              <a:rPr lang="en-US" sz="3600" dirty="0" smtClean="0">
                <a:solidFill>
                  <a:schemeClr val="tx1"/>
                </a:solidFill>
                <a:latin typeface="+mj-lt"/>
              </a:rPr>
              <a:t>Avoid over lapping classes, each class should have enough space from the other one.</a:t>
            </a:r>
          </a:p>
          <a:p>
            <a:pPr marL="231775" algn="l"/>
            <a:endParaRPr lang="en-US" sz="3600" dirty="0" smtClean="0">
              <a:solidFill>
                <a:schemeClr val="tx1"/>
              </a:solidFill>
              <a:latin typeface="+mj-lt"/>
            </a:endParaRPr>
          </a:p>
          <a:p>
            <a:pPr marL="231775" algn="l"/>
            <a:r>
              <a:rPr lang="en-US" sz="3600" b="1" dirty="0" smtClean="0">
                <a:solidFill>
                  <a:schemeClr val="tx1"/>
                </a:solidFill>
                <a:latin typeface="+mj-lt"/>
              </a:rPr>
              <a:t>2. </a:t>
            </a:r>
            <a:r>
              <a:rPr lang="en-US" sz="3600" dirty="0" smtClean="0">
                <a:solidFill>
                  <a:schemeClr val="tx1"/>
                </a:solidFill>
                <a:latin typeface="+mj-lt"/>
              </a:rPr>
              <a:t>Do not use too general phrases for every class like: good, bad, small, ordinary , ugly  because they are merely opinions. </a:t>
            </a:r>
          </a:p>
        </p:txBody>
      </p:sp>
      <p:sp>
        <p:nvSpPr>
          <p:cNvPr id="2" name="TextBox 1"/>
          <p:cNvSpPr txBox="1"/>
          <p:nvPr/>
        </p:nvSpPr>
        <p:spPr>
          <a:xfrm>
            <a:off x="2514600" y="762000"/>
            <a:ext cx="42672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Guidelines</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Righ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219200"/>
            <a:ext cx="8382000" cy="1754326"/>
          </a:xfrm>
          <a:prstGeom prst="rect">
            <a:avLst/>
          </a:prstGeom>
          <a:noFill/>
        </p:spPr>
        <p:txBody>
          <a:bodyPr wrap="square" rtlCol="0">
            <a:spAutoFit/>
          </a:bodyPr>
          <a:lstStyle/>
          <a:p>
            <a:pPr marL="231775"/>
            <a:r>
              <a:rPr lang="en-US" sz="3600" b="1" dirty="0" smtClean="0"/>
              <a:t>3. </a:t>
            </a:r>
            <a:r>
              <a:rPr lang="en-US" sz="3600" dirty="0"/>
              <a:t>Limit the subject : you want to classify  for example: Ethnic group in the </a:t>
            </a:r>
            <a:r>
              <a:rPr lang="en-US" sz="3600" dirty="0" smtClean="0"/>
              <a:t>US.</a:t>
            </a:r>
            <a:r>
              <a:rPr lang="en-US" sz="3600" u="sng" dirty="0"/>
              <a:t/>
            </a:r>
            <a:br>
              <a:rPr lang="en-US" sz="3600" u="sng" dirty="0"/>
            </a:br>
            <a:endParaRPr lang="en-US" sz="3600" dirty="0"/>
          </a:p>
        </p:txBody>
      </p:sp>
      <p:sp>
        <p:nvSpPr>
          <p:cNvPr id="2" name="TextBox 1"/>
          <p:cNvSpPr txBox="1"/>
          <p:nvPr/>
        </p:nvSpPr>
        <p:spPr>
          <a:xfrm>
            <a:off x="381000" y="3962400"/>
            <a:ext cx="7696200" cy="1754326"/>
          </a:xfrm>
          <a:prstGeom prst="rect">
            <a:avLst/>
          </a:prstGeom>
          <a:noFill/>
        </p:spPr>
        <p:txBody>
          <a:bodyPr wrap="square" rtlCol="0">
            <a:spAutoFit/>
          </a:bodyPr>
          <a:lstStyle/>
          <a:p>
            <a:r>
              <a:rPr lang="en-US" sz="3600" b="1" dirty="0"/>
              <a:t>4. </a:t>
            </a:r>
            <a:r>
              <a:rPr lang="en-US" sz="3600" dirty="0"/>
              <a:t>Group classes on the basis of one characteristics selected to </a:t>
            </a:r>
            <a:r>
              <a:rPr lang="en-US" sz="3600" dirty="0" smtClean="0"/>
              <a:t>each of </a:t>
            </a:r>
            <a:r>
              <a:rPr lang="en-US" sz="3600" dirty="0"/>
              <a:t>them, to maintain unity.</a:t>
            </a:r>
          </a:p>
        </p:txBody>
      </p:sp>
    </p:spTree>
    <p:extLst>
      <p:ext uri="{BB962C8B-B14F-4D97-AF65-F5344CB8AC3E}">
        <p14:creationId xmlns:p14="http://schemas.microsoft.com/office/powerpoint/2010/main" val="87347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229600" cy="5943600"/>
          </a:xfrm>
        </p:spPr>
        <p:txBody>
          <a:bodyPr>
            <a:noAutofit/>
          </a:bodyPr>
          <a:lstStyle/>
          <a:p>
            <a:pPr marL="182880" indent="0">
              <a:buNone/>
            </a:pPr>
            <a:r>
              <a:rPr lang="en-US" sz="3600" b="0" u="sng" dirty="0">
                <a:solidFill>
                  <a:schemeClr val="tx1"/>
                </a:solidFill>
                <a:effectLst/>
              </a:rPr>
              <a:t/>
            </a:r>
            <a:br>
              <a:rPr lang="en-US" sz="3600" b="0" u="sng" dirty="0">
                <a:solidFill>
                  <a:schemeClr val="tx1"/>
                </a:solidFill>
                <a:effectLst/>
              </a:rPr>
            </a:br>
            <a:r>
              <a:rPr lang="en-US" sz="3600" b="1" dirty="0" smtClean="0">
                <a:solidFill>
                  <a:schemeClr val="tx1"/>
                </a:solidFill>
                <a:effectLst/>
              </a:rPr>
              <a:t>5.</a:t>
            </a:r>
            <a:r>
              <a:rPr lang="en-US" sz="3600" b="0" dirty="0" smtClean="0">
                <a:solidFill>
                  <a:schemeClr val="tx1"/>
                </a:solidFill>
                <a:effectLst/>
              </a:rPr>
              <a:t>consider the exception. Either mention every group or limit your subject by mentioning major one for example.</a:t>
            </a:r>
            <a:br>
              <a:rPr lang="en-US" sz="3600" b="0" dirty="0" smtClean="0">
                <a:solidFill>
                  <a:schemeClr val="tx1"/>
                </a:solidFill>
                <a:effectLst/>
              </a:rPr>
            </a:br>
            <a:r>
              <a:rPr lang="en-US" sz="3600" b="0" dirty="0" smtClean="0">
                <a:solidFill>
                  <a:schemeClr val="tx1"/>
                </a:solidFill>
                <a:effectLst/>
              </a:rPr>
              <a:t>“Major religions in my city”. This topic eliminates some exceptional religions.</a:t>
            </a:r>
            <a:br>
              <a:rPr lang="en-US" sz="3600" b="0" dirty="0" smtClean="0">
                <a:solidFill>
                  <a:schemeClr val="tx1"/>
                </a:solidFill>
                <a:effectLst/>
              </a:rPr>
            </a:br>
            <a:endParaRPr lang="en-US" sz="3600" b="0" dirty="0">
              <a:solidFill>
                <a:schemeClr val="tx1"/>
              </a:solidFill>
            </a:endParaRPr>
          </a:p>
        </p:txBody>
      </p:sp>
    </p:spTree>
    <p:extLst>
      <p:ext uri="{BB962C8B-B14F-4D97-AF65-F5344CB8AC3E}">
        <p14:creationId xmlns:p14="http://schemas.microsoft.com/office/powerpoint/2010/main" val="401100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007195" y="2209800"/>
            <a:ext cx="8203605" cy="40386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rtl="1"/>
            <a:r>
              <a:rPr lang="en-US" sz="4000" dirty="0" smtClean="0">
                <a:solidFill>
                  <a:schemeClr val="tx1"/>
                </a:solidFill>
              </a:rPr>
              <a:t>1.introduction </a:t>
            </a:r>
          </a:p>
          <a:p>
            <a:pPr rtl="1"/>
            <a:r>
              <a:rPr lang="en-US" sz="4000" dirty="0" smtClean="0">
                <a:solidFill>
                  <a:schemeClr val="tx1"/>
                </a:solidFill>
              </a:rPr>
              <a:t>2.category one</a:t>
            </a:r>
          </a:p>
          <a:p>
            <a:pPr rtl="1"/>
            <a:r>
              <a:rPr lang="en-US" sz="4000" dirty="0" smtClean="0">
                <a:solidFill>
                  <a:schemeClr val="tx1"/>
                </a:solidFill>
              </a:rPr>
              <a:t>3.category two</a:t>
            </a:r>
          </a:p>
          <a:p>
            <a:pPr rtl="1"/>
            <a:r>
              <a:rPr lang="en-US" sz="4000" dirty="0" smtClean="0">
                <a:solidFill>
                  <a:schemeClr val="tx1"/>
                </a:solidFill>
              </a:rPr>
              <a:t>4.category three </a:t>
            </a:r>
          </a:p>
          <a:p>
            <a:pPr rtl="1"/>
            <a:r>
              <a:rPr lang="en-US" sz="4000" dirty="0" smtClean="0">
                <a:solidFill>
                  <a:schemeClr val="tx1"/>
                </a:solidFill>
              </a:rPr>
              <a:t>5.conclusion</a:t>
            </a:r>
          </a:p>
          <a:p>
            <a:endParaRPr lang="en-US" sz="4000" dirty="0">
              <a:solidFill>
                <a:schemeClr val="tx1"/>
              </a:solidFill>
            </a:endParaRPr>
          </a:p>
        </p:txBody>
      </p:sp>
      <p:sp>
        <p:nvSpPr>
          <p:cNvPr id="2" name="TextBox 1"/>
          <p:cNvSpPr txBox="1"/>
          <p:nvPr/>
        </p:nvSpPr>
        <p:spPr>
          <a:xfrm>
            <a:off x="1143000" y="906959"/>
            <a:ext cx="5943600" cy="769441"/>
          </a:xfrm>
          <a:prstGeom prst="rect">
            <a:avLst/>
          </a:prstGeom>
          <a:noFill/>
        </p:spPr>
        <p:txBody>
          <a:bodyPr wrap="square" rtlCol="0">
            <a:spAutoFit/>
          </a:bodyPr>
          <a:lstStyle/>
          <a:p>
            <a:pPr algn="ctr"/>
            <a:r>
              <a:rPr lang="en-US" sz="4400" b="1" dirty="0">
                <a:effectLst>
                  <a:outerShdw blurRad="38100" dist="38100" dir="2700000" algn="tl">
                    <a:srgbClr val="000000">
                      <a:alpha val="43137"/>
                    </a:srgbClr>
                  </a:outerShdw>
                </a:effectLst>
              </a:rPr>
              <a:t>Pattern of development</a:t>
            </a:r>
            <a:r>
              <a:rPr lang="en-US" sz="4400" b="1" dirty="0" smtClean="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951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057400"/>
            <a:ext cx="7924800" cy="51054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l">
              <a:buFont typeface="Georgia" pitchFamily="18" charset="0"/>
              <a:buNone/>
            </a:pPr>
            <a:r>
              <a:rPr lang="en-US" sz="3600" b="0" dirty="0" smtClean="0">
                <a:solidFill>
                  <a:schemeClr val="tx1"/>
                </a:solidFill>
                <a:effectLst/>
              </a:rPr>
              <a:t>a very useful method of every organization for comparing and contrasting of things of  like nature or else comparison or contrast unit not the valid. For example you can compare and contrast apples and bananas, but not apples and </a:t>
            </a:r>
            <a:r>
              <a:rPr lang="en-US" sz="3600" b="0" dirty="0" smtClean="0">
                <a:solidFill>
                  <a:schemeClr val="tx1"/>
                </a:solidFill>
                <a:effectLst/>
              </a:rPr>
              <a:t>type- writer.</a:t>
            </a:r>
            <a:r>
              <a:rPr lang="en-US" sz="3600" b="0" dirty="0" smtClean="0">
                <a:solidFill>
                  <a:schemeClr val="tx1"/>
                </a:solidFill>
                <a:effectLst/>
              </a:rPr>
              <a:t/>
            </a:r>
            <a:br>
              <a:rPr lang="en-US" sz="3600" b="0" dirty="0" smtClean="0">
                <a:solidFill>
                  <a:schemeClr val="tx1"/>
                </a:solidFill>
                <a:effectLst/>
              </a:rPr>
            </a:br>
            <a:endParaRPr lang="en-US" sz="3600" b="0" dirty="0">
              <a:solidFill>
                <a:schemeClr val="tx1"/>
              </a:solidFill>
            </a:endParaRPr>
          </a:p>
        </p:txBody>
      </p:sp>
      <p:sp>
        <p:nvSpPr>
          <p:cNvPr id="2" name="TextBox 1"/>
          <p:cNvSpPr txBox="1"/>
          <p:nvPr/>
        </p:nvSpPr>
        <p:spPr>
          <a:xfrm>
            <a:off x="762000" y="1074003"/>
            <a:ext cx="72390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Comparison and contrast</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040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914400" y="1208038"/>
            <a:ext cx="6858000" cy="1154162"/>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en-US" sz="4800" b="1" dirty="0" smtClean="0">
                <a:solidFill>
                  <a:schemeClr val="tx1"/>
                </a:solidFill>
                <a:effectLst>
                  <a:outerShdw blurRad="38100" dist="38100" dir="2700000" algn="tl">
                    <a:srgbClr val="000000">
                      <a:alpha val="43137"/>
                    </a:srgbClr>
                  </a:outerShdw>
                </a:effectLst>
              </a:rPr>
              <a:t>Patterns of development:</a:t>
            </a:r>
          </a:p>
          <a:p>
            <a:pPr marL="45720" indent="0">
              <a:buNone/>
            </a:pPr>
            <a:endParaRPr lang="en-US" sz="3200" dirty="0">
              <a:solidFill>
                <a:schemeClr val="tx1"/>
              </a:solidFill>
            </a:endParaRPr>
          </a:p>
        </p:txBody>
      </p:sp>
      <p:sp>
        <p:nvSpPr>
          <p:cNvPr id="2" name="TextBox 1"/>
          <p:cNvSpPr txBox="1"/>
          <p:nvPr/>
        </p:nvSpPr>
        <p:spPr>
          <a:xfrm>
            <a:off x="990600" y="3330476"/>
            <a:ext cx="9677400" cy="2308324"/>
          </a:xfrm>
          <a:prstGeom prst="rect">
            <a:avLst/>
          </a:prstGeom>
          <a:noFill/>
        </p:spPr>
        <p:txBody>
          <a:bodyPr wrap="square" rtlCol="0">
            <a:spAutoFit/>
          </a:bodyPr>
          <a:lstStyle/>
          <a:p>
            <a:pPr marL="45720" indent="0">
              <a:buNone/>
            </a:pPr>
            <a:r>
              <a:rPr lang="en-US" sz="3600" b="1" dirty="0"/>
              <a:t>A. </a:t>
            </a:r>
            <a:r>
              <a:rPr lang="en-US" sz="3600" dirty="0"/>
              <a:t>subject 1</a:t>
            </a:r>
          </a:p>
          <a:p>
            <a:pPr marL="45720" indent="0">
              <a:buNone/>
            </a:pPr>
            <a:r>
              <a:rPr lang="en-US" sz="3600" dirty="0"/>
              <a:t>   </a:t>
            </a:r>
            <a:r>
              <a:rPr lang="en-US" sz="3600" b="1" dirty="0"/>
              <a:t>1.</a:t>
            </a:r>
            <a:r>
              <a:rPr lang="en-US" sz="3600" dirty="0"/>
              <a:t>point of comparison or contrast</a:t>
            </a:r>
          </a:p>
          <a:p>
            <a:pPr marL="45720" indent="0">
              <a:buNone/>
            </a:pPr>
            <a:r>
              <a:rPr lang="en-US" sz="3600" dirty="0"/>
              <a:t>   </a:t>
            </a:r>
            <a:r>
              <a:rPr lang="en-US" sz="3600" b="1" dirty="0"/>
              <a:t>2. </a:t>
            </a:r>
            <a:r>
              <a:rPr lang="en-US" sz="3600" dirty="0"/>
              <a:t>point of comparison or contrast</a:t>
            </a:r>
          </a:p>
          <a:p>
            <a:pPr marL="45720" indent="0">
              <a:buNone/>
            </a:pPr>
            <a:r>
              <a:rPr lang="en-US" sz="3600" dirty="0"/>
              <a:t>   </a:t>
            </a:r>
            <a:r>
              <a:rPr lang="en-US" sz="3600" b="1" dirty="0"/>
              <a:t>3. </a:t>
            </a:r>
            <a:r>
              <a:rPr lang="en-US" sz="3600" dirty="0"/>
              <a:t>point of comparison or contrast</a:t>
            </a:r>
          </a:p>
        </p:txBody>
      </p:sp>
      <p:sp>
        <p:nvSpPr>
          <p:cNvPr id="3" name="TextBox 2"/>
          <p:cNvSpPr txBox="1"/>
          <p:nvPr/>
        </p:nvSpPr>
        <p:spPr>
          <a:xfrm>
            <a:off x="533400" y="2520315"/>
            <a:ext cx="3962400" cy="984885"/>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1.Block pattern:</a:t>
            </a:r>
          </a:p>
          <a:p>
            <a:endParaRPr lang="en-US" dirty="0"/>
          </a:p>
        </p:txBody>
      </p:sp>
    </p:spTree>
    <p:extLst>
      <p:ext uri="{BB962C8B-B14F-4D97-AF65-F5344CB8AC3E}">
        <p14:creationId xmlns:p14="http://schemas.microsoft.com/office/powerpoint/2010/main" val="227810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43" y="2224314"/>
            <a:ext cx="9296400" cy="2308324"/>
          </a:xfrm>
          <a:prstGeom prst="rect">
            <a:avLst/>
          </a:prstGeom>
          <a:noFill/>
        </p:spPr>
        <p:txBody>
          <a:bodyPr wrap="square" rtlCol="0">
            <a:spAutoFit/>
          </a:bodyPr>
          <a:lstStyle/>
          <a:p>
            <a:pPr marL="45720" indent="0">
              <a:buNone/>
            </a:pPr>
            <a:r>
              <a:rPr lang="en-US" sz="3600" b="1" dirty="0"/>
              <a:t>B. </a:t>
            </a:r>
            <a:r>
              <a:rPr lang="en-US" sz="3600" dirty="0"/>
              <a:t>subject 2</a:t>
            </a:r>
          </a:p>
          <a:p>
            <a:pPr marL="45720" indent="0">
              <a:buNone/>
            </a:pPr>
            <a:r>
              <a:rPr lang="en-US" sz="3600" dirty="0"/>
              <a:t>    </a:t>
            </a:r>
            <a:r>
              <a:rPr lang="en-US" sz="3600" b="1" dirty="0"/>
              <a:t>1. </a:t>
            </a:r>
            <a:r>
              <a:rPr lang="en-US" sz="3600" dirty="0"/>
              <a:t>point of comparison or contrast</a:t>
            </a:r>
          </a:p>
          <a:p>
            <a:pPr marL="45720" indent="0">
              <a:buNone/>
            </a:pPr>
            <a:r>
              <a:rPr lang="en-US" sz="3600" dirty="0"/>
              <a:t>    </a:t>
            </a:r>
            <a:r>
              <a:rPr lang="en-US" sz="3600" b="1" dirty="0"/>
              <a:t>2. </a:t>
            </a:r>
            <a:r>
              <a:rPr lang="en-US" sz="3600" dirty="0"/>
              <a:t>point of comparison or contrast</a:t>
            </a:r>
          </a:p>
          <a:p>
            <a:pPr marL="45720" indent="0">
              <a:buNone/>
            </a:pPr>
            <a:r>
              <a:rPr lang="en-US" sz="3600" dirty="0"/>
              <a:t>    </a:t>
            </a:r>
            <a:r>
              <a:rPr lang="en-US" sz="3600" b="1" dirty="0"/>
              <a:t>3. </a:t>
            </a:r>
            <a:r>
              <a:rPr lang="en-US" sz="3600" dirty="0"/>
              <a:t>point of comparison or contrast</a:t>
            </a:r>
          </a:p>
        </p:txBody>
      </p:sp>
    </p:spTree>
    <p:extLst>
      <p:ext uri="{BB962C8B-B14F-4D97-AF65-F5344CB8AC3E}">
        <p14:creationId xmlns:p14="http://schemas.microsoft.com/office/powerpoint/2010/main" val="1158119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Brace 3"/>
          <p:cNvSpPr/>
          <p:nvPr/>
        </p:nvSpPr>
        <p:spPr>
          <a:xfrm>
            <a:off x="4267200" y="1981200"/>
            <a:ext cx="381000" cy="2082225"/>
          </a:xfrm>
          <a:prstGeom prst="leftBrace">
            <a:avLst>
              <a:gd name="adj1" fmla="val 56818"/>
              <a:gd name="adj2" fmla="val 16344"/>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6" name="TextBox 5"/>
          <p:cNvSpPr txBox="1"/>
          <p:nvPr/>
        </p:nvSpPr>
        <p:spPr>
          <a:xfrm>
            <a:off x="4800599" y="2057400"/>
            <a:ext cx="1600201" cy="707886"/>
          </a:xfrm>
          <a:prstGeom prst="rect">
            <a:avLst/>
          </a:prstGeom>
          <a:noFill/>
        </p:spPr>
        <p:txBody>
          <a:bodyPr wrap="square" rtlCol="0">
            <a:spAutoFit/>
          </a:bodyPr>
          <a:lstStyle/>
          <a:p>
            <a:r>
              <a:rPr lang="en-US" sz="4000" dirty="0" smtClean="0"/>
              <a:t>MA</a:t>
            </a:r>
            <a:endParaRPr lang="en-US" sz="3200" dirty="0"/>
          </a:p>
        </p:txBody>
      </p:sp>
      <p:sp>
        <p:nvSpPr>
          <p:cNvPr id="7" name="TextBox 6"/>
          <p:cNvSpPr txBox="1"/>
          <p:nvPr/>
        </p:nvSpPr>
        <p:spPr>
          <a:xfrm>
            <a:off x="6248400" y="3758625"/>
            <a:ext cx="1600201" cy="707886"/>
          </a:xfrm>
          <a:prstGeom prst="rect">
            <a:avLst/>
          </a:prstGeom>
          <a:noFill/>
        </p:spPr>
        <p:txBody>
          <a:bodyPr wrap="square" rtlCol="0">
            <a:spAutoFit/>
          </a:bodyPr>
          <a:lstStyle/>
          <a:p>
            <a:r>
              <a:rPr lang="en-US" sz="4000" dirty="0" smtClean="0"/>
              <a:t>MI</a:t>
            </a:r>
            <a:endParaRPr lang="en-US" sz="3200" dirty="0"/>
          </a:p>
        </p:txBody>
      </p:sp>
      <p:sp>
        <p:nvSpPr>
          <p:cNvPr id="8" name="TextBox 7"/>
          <p:cNvSpPr txBox="1"/>
          <p:nvPr/>
        </p:nvSpPr>
        <p:spPr>
          <a:xfrm>
            <a:off x="6248401" y="3124200"/>
            <a:ext cx="1600201" cy="707886"/>
          </a:xfrm>
          <a:prstGeom prst="rect">
            <a:avLst/>
          </a:prstGeom>
          <a:noFill/>
        </p:spPr>
        <p:txBody>
          <a:bodyPr wrap="square" rtlCol="0">
            <a:spAutoFit/>
          </a:bodyPr>
          <a:lstStyle/>
          <a:p>
            <a:r>
              <a:rPr lang="en-US" sz="4000" dirty="0" smtClean="0"/>
              <a:t>MI</a:t>
            </a:r>
            <a:endParaRPr lang="en-US" sz="4000" dirty="0"/>
          </a:p>
        </p:txBody>
      </p:sp>
      <p:sp>
        <p:nvSpPr>
          <p:cNvPr id="9" name="TextBox 8"/>
          <p:cNvSpPr txBox="1"/>
          <p:nvPr/>
        </p:nvSpPr>
        <p:spPr>
          <a:xfrm>
            <a:off x="380999" y="1219200"/>
            <a:ext cx="6019801" cy="1446550"/>
          </a:xfrm>
          <a:prstGeom prst="rect">
            <a:avLst/>
          </a:prstGeom>
          <a:noFill/>
        </p:spPr>
        <p:txBody>
          <a:bodyPr wrap="square" rtlCol="0">
            <a:spAutoFit/>
          </a:bodyPr>
          <a:lstStyle/>
          <a:p>
            <a:r>
              <a:rPr lang="en-US" sz="4400" dirty="0"/>
              <a:t>B. Indirect </a:t>
            </a:r>
            <a:r>
              <a:rPr lang="en-US" sz="4400" dirty="0" smtClean="0"/>
              <a:t>relationship</a:t>
            </a:r>
          </a:p>
          <a:p>
            <a:pPr marL="290513"/>
            <a:r>
              <a:rPr lang="en-US" sz="4400" dirty="0" smtClean="0"/>
              <a:t>Topic </a:t>
            </a:r>
            <a:r>
              <a:rPr lang="en-US" sz="4400" dirty="0"/>
              <a:t>sentence </a:t>
            </a:r>
            <a:endParaRPr lang="en-US" sz="4400" b="1" i="1" dirty="0"/>
          </a:p>
        </p:txBody>
      </p:sp>
      <p:sp>
        <p:nvSpPr>
          <p:cNvPr id="11" name="Left Brace 10"/>
          <p:cNvSpPr/>
          <p:nvPr/>
        </p:nvSpPr>
        <p:spPr>
          <a:xfrm>
            <a:off x="5791200" y="3124200"/>
            <a:ext cx="304801" cy="1387166"/>
          </a:xfrm>
          <a:prstGeom prst="leftBrace">
            <a:avLst>
              <a:gd name="adj1" fmla="val 56818"/>
              <a:gd name="adj2" fmla="val 48933"/>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2" name="TextBox 11"/>
          <p:cNvSpPr txBox="1"/>
          <p:nvPr/>
        </p:nvSpPr>
        <p:spPr>
          <a:xfrm>
            <a:off x="4762500" y="3330714"/>
            <a:ext cx="1600201" cy="707886"/>
          </a:xfrm>
          <a:prstGeom prst="rect">
            <a:avLst/>
          </a:prstGeom>
          <a:noFill/>
        </p:spPr>
        <p:txBody>
          <a:bodyPr wrap="square" rtlCol="0">
            <a:spAutoFit/>
          </a:bodyPr>
          <a:lstStyle/>
          <a:p>
            <a:r>
              <a:rPr lang="en-US" sz="4000" dirty="0" smtClean="0"/>
              <a:t>MA</a:t>
            </a:r>
            <a:endParaRPr lang="en-US" sz="3200" dirty="0"/>
          </a:p>
        </p:txBody>
      </p:sp>
      <p:sp>
        <p:nvSpPr>
          <p:cNvPr id="13" name="TextBox 12"/>
          <p:cNvSpPr txBox="1"/>
          <p:nvPr/>
        </p:nvSpPr>
        <p:spPr>
          <a:xfrm>
            <a:off x="4762500" y="2691825"/>
            <a:ext cx="1600201" cy="707886"/>
          </a:xfrm>
          <a:prstGeom prst="rect">
            <a:avLst/>
          </a:prstGeom>
          <a:noFill/>
        </p:spPr>
        <p:txBody>
          <a:bodyPr wrap="square" rtlCol="0">
            <a:spAutoFit/>
          </a:bodyPr>
          <a:lstStyle/>
          <a:p>
            <a:r>
              <a:rPr lang="en-US" sz="4000" dirty="0" smtClean="0"/>
              <a:t>MA</a:t>
            </a:r>
            <a:endParaRPr lang="en-US" sz="3200" dirty="0"/>
          </a:p>
        </p:txBody>
      </p:sp>
    </p:spTree>
    <p:extLst>
      <p:ext uri="{BB962C8B-B14F-4D97-AF65-F5344CB8AC3E}">
        <p14:creationId xmlns:p14="http://schemas.microsoft.com/office/powerpoint/2010/main" val="388440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11" grpId="0" animBg="1"/>
      <p:bldP spid="12" grpId="0"/>
      <p:bldP spid="13"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76400"/>
            <a:ext cx="7772400" cy="4876800"/>
          </a:xfrm>
        </p:spPr>
        <p:txBody>
          <a:bodyPr>
            <a:noAutofit/>
          </a:bodyPr>
          <a:lstStyle/>
          <a:p>
            <a:pPr marL="182880" indent="0">
              <a:buNone/>
            </a:pPr>
            <a:r>
              <a:rPr lang="en-US" sz="3600" b="1" dirty="0" smtClean="0">
                <a:solidFill>
                  <a:schemeClr val="tx1"/>
                </a:solidFill>
                <a:effectLst/>
              </a:rPr>
              <a:t>A</a:t>
            </a:r>
            <a:r>
              <a:rPr lang="en-US" sz="3600" b="1" dirty="0">
                <a:solidFill>
                  <a:schemeClr val="tx1"/>
                </a:solidFill>
                <a:effectLst/>
              </a:rPr>
              <a:t>. </a:t>
            </a:r>
            <a:r>
              <a:rPr lang="en-US" sz="3600" b="0" dirty="0">
                <a:solidFill>
                  <a:schemeClr val="tx1"/>
                </a:solidFill>
                <a:effectLst/>
              </a:rPr>
              <a:t>point of comparison or contrast</a:t>
            </a:r>
            <a:br>
              <a:rPr lang="en-US" sz="3600" b="0" dirty="0">
                <a:solidFill>
                  <a:schemeClr val="tx1"/>
                </a:solidFill>
                <a:effectLst/>
              </a:rPr>
            </a:br>
            <a:r>
              <a:rPr lang="en-US" sz="3600" b="0" dirty="0">
                <a:solidFill>
                  <a:schemeClr val="tx1"/>
                </a:solidFill>
                <a:effectLst/>
              </a:rPr>
              <a:t>     </a:t>
            </a:r>
            <a:r>
              <a:rPr lang="en-US" sz="3600" b="1" dirty="0">
                <a:solidFill>
                  <a:schemeClr val="tx1"/>
                </a:solidFill>
                <a:effectLst/>
              </a:rPr>
              <a:t>1.</a:t>
            </a:r>
            <a:r>
              <a:rPr lang="en-US" sz="3600" b="0" dirty="0">
                <a:solidFill>
                  <a:schemeClr val="tx1"/>
                </a:solidFill>
                <a:effectLst/>
              </a:rPr>
              <a:t>subject one</a:t>
            </a:r>
            <a:br>
              <a:rPr lang="en-US" sz="3600" b="0" dirty="0">
                <a:solidFill>
                  <a:schemeClr val="tx1"/>
                </a:solidFill>
                <a:effectLst/>
              </a:rPr>
            </a:br>
            <a:r>
              <a:rPr lang="en-US" sz="3600" b="0" dirty="0" smtClean="0">
                <a:solidFill>
                  <a:schemeClr val="tx1"/>
                </a:solidFill>
                <a:effectLst/>
              </a:rPr>
              <a:t>     </a:t>
            </a:r>
            <a:r>
              <a:rPr lang="en-US" sz="3600" b="1" dirty="0" smtClean="0">
                <a:solidFill>
                  <a:schemeClr val="tx1"/>
                </a:solidFill>
                <a:effectLst/>
              </a:rPr>
              <a:t>2.</a:t>
            </a:r>
            <a:r>
              <a:rPr lang="en-US" sz="3600" b="0" dirty="0" smtClean="0">
                <a:solidFill>
                  <a:schemeClr val="tx1"/>
                </a:solidFill>
                <a:effectLst/>
              </a:rPr>
              <a:t>subject two</a:t>
            </a:r>
            <a:br>
              <a:rPr lang="en-US" sz="3600" b="0" dirty="0" smtClean="0">
                <a:solidFill>
                  <a:schemeClr val="tx1"/>
                </a:solidFill>
                <a:effectLst/>
              </a:rPr>
            </a:br>
            <a:r>
              <a:rPr lang="en-US" sz="3600" b="0" dirty="0">
                <a:solidFill>
                  <a:schemeClr val="tx1"/>
                </a:solidFill>
                <a:effectLst/>
              </a:rPr>
              <a:t/>
            </a:r>
            <a:br>
              <a:rPr lang="en-US" sz="3600" b="0" dirty="0">
                <a:solidFill>
                  <a:schemeClr val="tx1"/>
                </a:solidFill>
                <a:effectLst/>
              </a:rPr>
            </a:br>
            <a:r>
              <a:rPr lang="en-US" sz="3600" b="1" dirty="0">
                <a:solidFill>
                  <a:schemeClr val="tx1"/>
                </a:solidFill>
                <a:effectLst/>
              </a:rPr>
              <a:t>B. </a:t>
            </a:r>
            <a:r>
              <a:rPr lang="en-US" sz="3600" b="0" dirty="0">
                <a:solidFill>
                  <a:schemeClr val="tx1"/>
                </a:solidFill>
                <a:effectLst/>
              </a:rPr>
              <a:t>point of comparison or contrast</a:t>
            </a:r>
            <a:br>
              <a:rPr lang="en-US" sz="3600" b="0" dirty="0">
                <a:solidFill>
                  <a:schemeClr val="tx1"/>
                </a:solidFill>
                <a:effectLst/>
              </a:rPr>
            </a:br>
            <a:r>
              <a:rPr lang="en-US" sz="3600" b="0" dirty="0">
                <a:solidFill>
                  <a:schemeClr val="tx1"/>
                </a:solidFill>
                <a:effectLst/>
              </a:rPr>
              <a:t>     </a:t>
            </a:r>
            <a:r>
              <a:rPr lang="en-US" sz="3600" b="1" dirty="0">
                <a:solidFill>
                  <a:schemeClr val="tx1"/>
                </a:solidFill>
                <a:effectLst/>
              </a:rPr>
              <a:t>1.</a:t>
            </a:r>
            <a:r>
              <a:rPr lang="en-US" sz="3600" b="0" dirty="0">
                <a:solidFill>
                  <a:schemeClr val="tx1"/>
                </a:solidFill>
                <a:effectLst/>
              </a:rPr>
              <a:t>subject one</a:t>
            </a:r>
            <a:br>
              <a:rPr lang="en-US" sz="3600" b="0" dirty="0">
                <a:solidFill>
                  <a:schemeClr val="tx1"/>
                </a:solidFill>
                <a:effectLst/>
              </a:rPr>
            </a:br>
            <a:r>
              <a:rPr lang="en-US" sz="3600" b="0" dirty="0">
                <a:solidFill>
                  <a:schemeClr val="tx1"/>
                </a:solidFill>
                <a:effectLst/>
              </a:rPr>
              <a:t>     </a:t>
            </a:r>
            <a:r>
              <a:rPr lang="en-US" sz="3600" b="1" dirty="0">
                <a:solidFill>
                  <a:schemeClr val="tx1"/>
                </a:solidFill>
                <a:effectLst/>
              </a:rPr>
              <a:t>2.</a:t>
            </a:r>
            <a:r>
              <a:rPr lang="en-US" sz="3600" b="0" dirty="0">
                <a:solidFill>
                  <a:schemeClr val="tx1"/>
                </a:solidFill>
                <a:effectLst/>
              </a:rPr>
              <a:t>subject two</a:t>
            </a:r>
            <a:r>
              <a:rPr lang="en-US" sz="3200" b="0" dirty="0">
                <a:solidFill>
                  <a:schemeClr val="tx1"/>
                </a:solidFill>
                <a:effectLst/>
              </a:rPr>
              <a:t/>
            </a:r>
            <a:br>
              <a:rPr lang="en-US" sz="3200" b="0" dirty="0">
                <a:solidFill>
                  <a:schemeClr val="tx1"/>
                </a:solidFill>
                <a:effectLst/>
              </a:rPr>
            </a:br>
            <a:endParaRPr lang="en-US" sz="3200" b="0" dirty="0">
              <a:solidFill>
                <a:schemeClr val="tx1"/>
              </a:solidFill>
            </a:endParaRPr>
          </a:p>
        </p:txBody>
      </p:sp>
      <p:sp>
        <p:nvSpPr>
          <p:cNvPr id="3" name="TextBox 2"/>
          <p:cNvSpPr txBox="1"/>
          <p:nvPr/>
        </p:nvSpPr>
        <p:spPr>
          <a:xfrm>
            <a:off x="609600" y="1258669"/>
            <a:ext cx="3962400"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2.Point </a:t>
            </a:r>
            <a:r>
              <a:rPr lang="en-US" sz="3600" b="1" dirty="0">
                <a:effectLst>
                  <a:outerShdw blurRad="38100" dist="38100" dir="2700000" algn="tl">
                    <a:srgbClr val="000000">
                      <a:alpha val="43137"/>
                    </a:srgbClr>
                  </a:outerShdw>
                </a:effectLst>
              </a:rPr>
              <a:t>by point:</a:t>
            </a:r>
            <a:endParaRPr lang="en-US" sz="3600" dirty="0"/>
          </a:p>
        </p:txBody>
      </p:sp>
    </p:spTree>
    <p:extLst>
      <p:ext uri="{BB962C8B-B14F-4D97-AF65-F5344CB8AC3E}">
        <p14:creationId xmlns:p14="http://schemas.microsoft.com/office/powerpoint/2010/main" val="12867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85800" y="1524000"/>
            <a:ext cx="7620000" cy="28194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en-US" sz="3200" dirty="0" smtClean="0">
                <a:solidFill>
                  <a:schemeClr val="tx1"/>
                </a:solidFill>
              </a:rPr>
              <a:t> </a:t>
            </a:r>
          </a:p>
          <a:p>
            <a:pPr marL="45720" indent="0">
              <a:buNone/>
            </a:pPr>
            <a:r>
              <a:rPr lang="en-US" sz="3600" dirty="0" smtClean="0">
                <a:solidFill>
                  <a:schemeClr val="tx1"/>
                </a:solidFill>
              </a:rPr>
              <a:t>Discuss all points of similarities in one block (one or more paragraph) or all the differences in another.</a:t>
            </a:r>
          </a:p>
        </p:txBody>
      </p:sp>
    </p:spTree>
    <p:extLst>
      <p:ext uri="{BB962C8B-B14F-4D97-AF65-F5344CB8AC3E}">
        <p14:creationId xmlns:p14="http://schemas.microsoft.com/office/powerpoint/2010/main" val="33433283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014478"/>
            <a:ext cx="8229600" cy="2862322"/>
          </a:xfrm>
          <a:prstGeom prst="rect">
            <a:avLst/>
          </a:prstGeom>
          <a:noFill/>
        </p:spPr>
        <p:txBody>
          <a:bodyPr wrap="square" rtlCol="0">
            <a:spAutoFit/>
          </a:bodyPr>
          <a:lstStyle/>
          <a:p>
            <a:pPr marL="45720" indent="0">
              <a:buNone/>
            </a:pPr>
            <a:endParaRPr lang="en-US" sz="3600" b="1" dirty="0">
              <a:effectLst>
                <a:outerShdw blurRad="38100" dist="38100" dir="2700000" algn="tl">
                  <a:srgbClr val="000000">
                    <a:alpha val="43137"/>
                  </a:srgbClr>
                </a:outerShdw>
              </a:effectLst>
            </a:endParaRPr>
          </a:p>
          <a:p>
            <a:pPr marL="45720" indent="0">
              <a:buNone/>
            </a:pPr>
            <a:r>
              <a:rPr lang="en-US" sz="3600" dirty="0"/>
              <a:t>By this you discuss the reason for something and then you discuss the results.</a:t>
            </a:r>
          </a:p>
          <a:p>
            <a:endParaRPr lang="en-US" sz="3600" dirty="0"/>
          </a:p>
        </p:txBody>
      </p:sp>
      <p:sp>
        <p:nvSpPr>
          <p:cNvPr id="5" name="TextBox 4"/>
          <p:cNvSpPr txBox="1"/>
          <p:nvPr/>
        </p:nvSpPr>
        <p:spPr>
          <a:xfrm>
            <a:off x="1905000" y="1315760"/>
            <a:ext cx="5105400" cy="1046440"/>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Cause and Effect:</a:t>
            </a:r>
          </a:p>
          <a:p>
            <a:endParaRPr lang="en-US" dirty="0"/>
          </a:p>
        </p:txBody>
      </p:sp>
    </p:spTree>
    <p:extLst>
      <p:ext uri="{BB962C8B-B14F-4D97-AF65-F5344CB8AC3E}">
        <p14:creationId xmlns:p14="http://schemas.microsoft.com/office/powerpoint/2010/main" val="12308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845403"/>
            <a:ext cx="76962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patterns of </a:t>
            </a:r>
            <a:r>
              <a:rPr lang="en-US" sz="4800" b="1" dirty="0" smtClean="0">
                <a:effectLst>
                  <a:outerShdw blurRad="38100" dist="38100" dir="2700000" algn="tl">
                    <a:srgbClr val="000000">
                      <a:alpha val="43137"/>
                    </a:srgbClr>
                  </a:outerShdw>
                </a:effectLst>
              </a:rPr>
              <a:t>development:</a:t>
            </a:r>
            <a:endParaRPr lang="en-US" sz="4800" dirty="0"/>
          </a:p>
        </p:txBody>
      </p:sp>
      <p:sp>
        <p:nvSpPr>
          <p:cNvPr id="4" name="TextBox 3"/>
          <p:cNvSpPr txBox="1"/>
          <p:nvPr/>
        </p:nvSpPr>
        <p:spPr>
          <a:xfrm>
            <a:off x="1143000" y="2252008"/>
            <a:ext cx="1981200" cy="1938992"/>
          </a:xfrm>
          <a:prstGeom prst="rect">
            <a:avLst/>
          </a:prstGeom>
          <a:noFill/>
        </p:spPr>
        <p:txBody>
          <a:bodyPr wrap="square" rtlCol="0">
            <a:spAutoFit/>
          </a:bodyPr>
          <a:lstStyle/>
          <a:p>
            <a:r>
              <a:rPr lang="en-US" sz="4000" dirty="0" smtClean="0"/>
              <a:t>Cause 1</a:t>
            </a:r>
          </a:p>
          <a:p>
            <a:r>
              <a:rPr lang="en-US" sz="4000" dirty="0" smtClean="0"/>
              <a:t>Cause 2</a:t>
            </a:r>
          </a:p>
          <a:p>
            <a:r>
              <a:rPr lang="en-US" sz="4000" dirty="0" smtClean="0"/>
              <a:t>Cause 3</a:t>
            </a:r>
            <a:endParaRPr lang="en-US" sz="4000" dirty="0"/>
          </a:p>
        </p:txBody>
      </p:sp>
      <p:cxnSp>
        <p:nvCxnSpPr>
          <p:cNvPr id="6" name="Straight Arrow Connector 5"/>
          <p:cNvCxnSpPr/>
          <p:nvPr/>
        </p:nvCxnSpPr>
        <p:spPr>
          <a:xfrm>
            <a:off x="2895600" y="2628037"/>
            <a:ext cx="838200" cy="57236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p:nvPr/>
        </p:nvCxnSpPr>
        <p:spPr>
          <a:xfrm>
            <a:off x="2895600" y="3200400"/>
            <a:ext cx="8382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Straight Arrow Connector 9"/>
          <p:cNvCxnSpPr/>
          <p:nvPr/>
        </p:nvCxnSpPr>
        <p:spPr>
          <a:xfrm flipV="1">
            <a:off x="2895600" y="3205370"/>
            <a:ext cx="838200" cy="64683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 name="TextBox 13"/>
          <p:cNvSpPr txBox="1"/>
          <p:nvPr/>
        </p:nvSpPr>
        <p:spPr>
          <a:xfrm>
            <a:off x="3810000" y="2842989"/>
            <a:ext cx="1600200" cy="707886"/>
          </a:xfrm>
          <a:prstGeom prst="rect">
            <a:avLst/>
          </a:prstGeom>
          <a:noFill/>
        </p:spPr>
        <p:txBody>
          <a:bodyPr wrap="square" rtlCol="0">
            <a:spAutoFit/>
          </a:bodyPr>
          <a:lstStyle/>
          <a:p>
            <a:r>
              <a:rPr lang="en-US" sz="4000" dirty="0" smtClean="0"/>
              <a:t>Effect</a:t>
            </a:r>
            <a:endParaRPr lang="en-US" sz="4000" dirty="0"/>
          </a:p>
        </p:txBody>
      </p:sp>
      <p:sp>
        <p:nvSpPr>
          <p:cNvPr id="15" name="TextBox 14"/>
          <p:cNvSpPr txBox="1"/>
          <p:nvPr/>
        </p:nvSpPr>
        <p:spPr>
          <a:xfrm>
            <a:off x="1143000" y="4648200"/>
            <a:ext cx="1638300" cy="769441"/>
          </a:xfrm>
          <a:prstGeom prst="rect">
            <a:avLst/>
          </a:prstGeom>
          <a:noFill/>
        </p:spPr>
        <p:txBody>
          <a:bodyPr wrap="square" rtlCol="0">
            <a:spAutoFit/>
          </a:bodyPr>
          <a:lstStyle/>
          <a:p>
            <a:r>
              <a:rPr lang="en-US" sz="4400" dirty="0"/>
              <a:t>C</a:t>
            </a:r>
            <a:r>
              <a:rPr lang="en-US" sz="4400" dirty="0" smtClean="0"/>
              <a:t>ause</a:t>
            </a:r>
            <a:endParaRPr lang="en-US" sz="4400" dirty="0"/>
          </a:p>
        </p:txBody>
      </p:sp>
      <p:cxnSp>
        <p:nvCxnSpPr>
          <p:cNvPr id="17" name="Straight Arrow Connector 16"/>
          <p:cNvCxnSpPr/>
          <p:nvPr/>
        </p:nvCxnSpPr>
        <p:spPr>
          <a:xfrm>
            <a:off x="2781300" y="5105400"/>
            <a:ext cx="8763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9" name="TextBox 18"/>
          <p:cNvSpPr txBox="1"/>
          <p:nvPr/>
        </p:nvSpPr>
        <p:spPr>
          <a:xfrm>
            <a:off x="3733800" y="4687669"/>
            <a:ext cx="1600200" cy="769441"/>
          </a:xfrm>
          <a:prstGeom prst="rect">
            <a:avLst/>
          </a:prstGeom>
          <a:noFill/>
        </p:spPr>
        <p:txBody>
          <a:bodyPr wrap="square" rtlCol="0">
            <a:spAutoFit/>
          </a:bodyPr>
          <a:lstStyle/>
          <a:p>
            <a:r>
              <a:rPr lang="en-US" sz="4400" dirty="0" smtClean="0"/>
              <a:t>Effect</a:t>
            </a:r>
            <a:endParaRPr lang="en-US" sz="4400" dirty="0"/>
          </a:p>
        </p:txBody>
      </p:sp>
    </p:spTree>
    <p:extLst>
      <p:ext uri="{BB962C8B-B14F-4D97-AF65-F5344CB8AC3E}">
        <p14:creationId xmlns:p14="http://schemas.microsoft.com/office/powerpoint/2010/main" val="334865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8" presetClass="entr" presetSubtype="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500"/>
                                        <p:tgtEl>
                                          <p:spTgt spid="6"/>
                                        </p:tgtEl>
                                      </p:cBhvr>
                                    </p:animEffect>
                                  </p:childTnLst>
                                </p:cTn>
                              </p:par>
                              <p:par>
                                <p:cTn id="11" presetID="18" presetClass="entr" presetSubtype="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par>
                                <p:cTn id="14" presetID="18" presetClass="entr" presetSubtype="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Right)">
                                      <p:cBhvr>
                                        <p:cTn id="16" dur="500"/>
                                        <p:tgtEl>
                                          <p:spTgt spid="10"/>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down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Right)">
                                      <p:cBhvr>
                                        <p:cTn id="24" dur="500"/>
                                        <p:tgtEl>
                                          <p:spTgt spid="15"/>
                                        </p:tgtEl>
                                      </p:cBhvr>
                                    </p:animEffect>
                                  </p:childTnLst>
                                </p:cTn>
                              </p:par>
                              <p:par>
                                <p:cTn id="25" presetID="18" presetClass="entr" presetSubtype="6"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Right)">
                                      <p:cBhvr>
                                        <p:cTn id="27" dur="500"/>
                                        <p:tgtEl>
                                          <p:spTgt spid="17"/>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trips(downRight)">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9"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6972" y="1762687"/>
            <a:ext cx="1828800" cy="769441"/>
          </a:xfrm>
          <a:prstGeom prst="rect">
            <a:avLst/>
          </a:prstGeom>
          <a:noFill/>
        </p:spPr>
        <p:txBody>
          <a:bodyPr wrap="square" rtlCol="0">
            <a:spAutoFit/>
          </a:bodyPr>
          <a:lstStyle/>
          <a:p>
            <a:r>
              <a:rPr lang="en-US" sz="4400" dirty="0" smtClean="0"/>
              <a:t>Cause</a:t>
            </a:r>
            <a:endParaRPr lang="en-US" sz="4400" dirty="0"/>
          </a:p>
        </p:txBody>
      </p:sp>
      <p:cxnSp>
        <p:nvCxnSpPr>
          <p:cNvPr id="6" name="Straight Arrow Connector 5"/>
          <p:cNvCxnSpPr>
            <a:stCxn id="4" idx="3"/>
            <a:endCxn id="22" idx="1"/>
          </p:cNvCxnSpPr>
          <p:nvPr/>
        </p:nvCxnSpPr>
        <p:spPr>
          <a:xfrm flipV="1">
            <a:off x="2815772" y="1527721"/>
            <a:ext cx="994228" cy="619687"/>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a:endCxn id="23" idx="1"/>
          </p:cNvCxnSpPr>
          <p:nvPr/>
        </p:nvCxnSpPr>
        <p:spPr>
          <a:xfrm>
            <a:off x="2757714" y="2191657"/>
            <a:ext cx="1052286" cy="6133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Straight Arrow Connector 9"/>
          <p:cNvCxnSpPr>
            <a:endCxn id="24" idx="1"/>
          </p:cNvCxnSpPr>
          <p:nvPr/>
        </p:nvCxnSpPr>
        <p:spPr>
          <a:xfrm>
            <a:off x="2786743" y="2252989"/>
            <a:ext cx="1023257" cy="715091"/>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2" name="TextBox 21"/>
          <p:cNvSpPr txBox="1"/>
          <p:nvPr/>
        </p:nvSpPr>
        <p:spPr>
          <a:xfrm>
            <a:off x="3810000" y="1143000"/>
            <a:ext cx="2209800" cy="769441"/>
          </a:xfrm>
          <a:prstGeom prst="rect">
            <a:avLst/>
          </a:prstGeom>
          <a:noFill/>
        </p:spPr>
        <p:txBody>
          <a:bodyPr wrap="square" rtlCol="0">
            <a:spAutoFit/>
          </a:bodyPr>
          <a:lstStyle/>
          <a:p>
            <a:r>
              <a:rPr lang="en-US" sz="4400" dirty="0" smtClean="0"/>
              <a:t>Effect 1</a:t>
            </a:r>
            <a:endParaRPr lang="en-US" sz="4400" dirty="0"/>
          </a:p>
        </p:txBody>
      </p:sp>
      <p:sp>
        <p:nvSpPr>
          <p:cNvPr id="23" name="TextBox 22"/>
          <p:cNvSpPr txBox="1"/>
          <p:nvPr/>
        </p:nvSpPr>
        <p:spPr>
          <a:xfrm>
            <a:off x="3810000" y="1868269"/>
            <a:ext cx="2209800" cy="769441"/>
          </a:xfrm>
          <a:prstGeom prst="rect">
            <a:avLst/>
          </a:prstGeom>
          <a:noFill/>
        </p:spPr>
        <p:txBody>
          <a:bodyPr wrap="square" rtlCol="0">
            <a:spAutoFit/>
          </a:bodyPr>
          <a:lstStyle/>
          <a:p>
            <a:r>
              <a:rPr lang="en-US" sz="4400" dirty="0" smtClean="0"/>
              <a:t>Effect 2</a:t>
            </a:r>
            <a:endParaRPr lang="en-US" sz="4400" dirty="0"/>
          </a:p>
        </p:txBody>
      </p:sp>
      <p:sp>
        <p:nvSpPr>
          <p:cNvPr id="24" name="TextBox 23"/>
          <p:cNvSpPr txBox="1"/>
          <p:nvPr/>
        </p:nvSpPr>
        <p:spPr>
          <a:xfrm>
            <a:off x="3810000" y="2583359"/>
            <a:ext cx="2209800" cy="769441"/>
          </a:xfrm>
          <a:prstGeom prst="rect">
            <a:avLst/>
          </a:prstGeom>
          <a:noFill/>
        </p:spPr>
        <p:txBody>
          <a:bodyPr wrap="square" rtlCol="0">
            <a:spAutoFit/>
          </a:bodyPr>
          <a:lstStyle/>
          <a:p>
            <a:r>
              <a:rPr lang="en-US" sz="4400" dirty="0" smtClean="0"/>
              <a:t>Effect 3</a:t>
            </a:r>
            <a:endParaRPr lang="en-US" sz="4400" dirty="0"/>
          </a:p>
        </p:txBody>
      </p:sp>
      <p:sp>
        <p:nvSpPr>
          <p:cNvPr id="25" name="TextBox 24"/>
          <p:cNvSpPr txBox="1"/>
          <p:nvPr/>
        </p:nvSpPr>
        <p:spPr>
          <a:xfrm>
            <a:off x="1371600" y="4191000"/>
            <a:ext cx="1752600" cy="769441"/>
          </a:xfrm>
          <a:prstGeom prst="rect">
            <a:avLst/>
          </a:prstGeom>
          <a:noFill/>
        </p:spPr>
        <p:txBody>
          <a:bodyPr wrap="square" rtlCol="0">
            <a:spAutoFit/>
          </a:bodyPr>
          <a:lstStyle/>
          <a:p>
            <a:r>
              <a:rPr lang="en-US" sz="4400" dirty="0" smtClean="0"/>
              <a:t>Effect</a:t>
            </a:r>
            <a:endParaRPr lang="en-US" sz="4400" dirty="0"/>
          </a:p>
        </p:txBody>
      </p:sp>
      <p:sp>
        <p:nvSpPr>
          <p:cNvPr id="27" name="TextBox 26"/>
          <p:cNvSpPr txBox="1"/>
          <p:nvPr/>
        </p:nvSpPr>
        <p:spPr>
          <a:xfrm>
            <a:off x="3962400" y="4230469"/>
            <a:ext cx="2133600" cy="769441"/>
          </a:xfrm>
          <a:prstGeom prst="rect">
            <a:avLst/>
          </a:prstGeom>
          <a:noFill/>
        </p:spPr>
        <p:txBody>
          <a:bodyPr wrap="square" rtlCol="0">
            <a:spAutoFit/>
          </a:bodyPr>
          <a:lstStyle/>
          <a:p>
            <a:r>
              <a:rPr lang="en-US" sz="4400" dirty="0" smtClean="0"/>
              <a:t>Cause</a:t>
            </a:r>
            <a:endParaRPr lang="en-US" sz="4400" dirty="0"/>
          </a:p>
        </p:txBody>
      </p:sp>
      <p:cxnSp>
        <p:nvCxnSpPr>
          <p:cNvPr id="28" name="Straight Arrow Connector 27"/>
          <p:cNvCxnSpPr/>
          <p:nvPr/>
        </p:nvCxnSpPr>
        <p:spPr>
          <a:xfrm>
            <a:off x="2971800" y="4648200"/>
            <a:ext cx="8382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3489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downRight)">
                                      <p:cBhvr>
                                        <p:cTn id="10" dur="500"/>
                                        <p:tgtEl>
                                          <p:spTgt spid="22"/>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strips(downRight)">
                                      <p:cBhvr>
                                        <p:cTn id="13" dur="500"/>
                                        <p:tgtEl>
                                          <p:spTgt spid="23"/>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strips(downRight)">
                                      <p:cBhvr>
                                        <p:cTn id="16" dur="500"/>
                                        <p:tgtEl>
                                          <p:spTgt spid="24"/>
                                        </p:tgtEl>
                                      </p:cBhvr>
                                    </p:animEffect>
                                  </p:childTnLst>
                                </p:cTn>
                              </p:par>
                              <p:par>
                                <p:cTn id="17" presetID="18" presetClass="entr" presetSubtype="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par>
                                <p:cTn id="20" presetID="18" presetClass="entr" presetSubtype="6"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Right)">
                                      <p:cBhvr>
                                        <p:cTn id="22" dur="500"/>
                                        <p:tgtEl>
                                          <p:spTgt spid="10"/>
                                        </p:tgtEl>
                                      </p:cBhvr>
                                    </p:animEffect>
                                  </p:childTnLst>
                                </p:cTn>
                              </p:par>
                              <p:par>
                                <p:cTn id="23" presetID="18" presetClass="entr" presetSubtype="6"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trips(downRight)">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strips(downRight)">
                                      <p:cBhvr>
                                        <p:cTn id="30" dur="500"/>
                                        <p:tgtEl>
                                          <p:spTgt spid="27"/>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strips(downRight)">
                                      <p:cBhvr>
                                        <p:cTn id="33" dur="500"/>
                                        <p:tgtEl>
                                          <p:spTgt spid="25"/>
                                        </p:tgtEl>
                                      </p:cBhvr>
                                    </p:animEffect>
                                  </p:childTnLst>
                                </p:cTn>
                              </p:par>
                              <p:par>
                                <p:cTn id="34" presetID="18" presetClass="entr" presetSubtype="6"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strips(downRight)">
                                      <p:cBhvr>
                                        <p:cTn id="3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23" grpId="0"/>
      <p:bldP spid="24" grpId="0"/>
      <p:bldP spid="25" grpId="0"/>
      <p:bldP spid="27"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3468469"/>
            <a:ext cx="2286000" cy="769441"/>
          </a:xfrm>
          <a:prstGeom prst="rect">
            <a:avLst/>
          </a:prstGeom>
          <a:noFill/>
        </p:spPr>
        <p:txBody>
          <a:bodyPr wrap="square" rtlCol="0">
            <a:spAutoFit/>
          </a:bodyPr>
          <a:lstStyle/>
          <a:p>
            <a:r>
              <a:rPr lang="en-US" sz="4400" dirty="0" smtClean="0"/>
              <a:t>Cause</a:t>
            </a:r>
            <a:endParaRPr lang="en-US" sz="4400" dirty="0"/>
          </a:p>
        </p:txBody>
      </p:sp>
      <p:sp>
        <p:nvSpPr>
          <p:cNvPr id="5" name="TextBox 4"/>
          <p:cNvSpPr txBox="1"/>
          <p:nvPr/>
        </p:nvSpPr>
        <p:spPr>
          <a:xfrm>
            <a:off x="3505200" y="1066800"/>
            <a:ext cx="2286000" cy="769441"/>
          </a:xfrm>
          <a:prstGeom prst="rect">
            <a:avLst/>
          </a:prstGeom>
          <a:noFill/>
        </p:spPr>
        <p:txBody>
          <a:bodyPr wrap="square" rtlCol="0">
            <a:spAutoFit/>
          </a:bodyPr>
          <a:lstStyle/>
          <a:p>
            <a:r>
              <a:rPr lang="en-US" sz="4400" dirty="0" smtClean="0"/>
              <a:t>Cause</a:t>
            </a:r>
            <a:endParaRPr lang="en-US" sz="4400" dirty="0"/>
          </a:p>
        </p:txBody>
      </p:sp>
      <p:sp>
        <p:nvSpPr>
          <p:cNvPr id="6" name="TextBox 5"/>
          <p:cNvSpPr txBox="1"/>
          <p:nvPr/>
        </p:nvSpPr>
        <p:spPr>
          <a:xfrm>
            <a:off x="3429000" y="4648200"/>
            <a:ext cx="2628900" cy="769441"/>
          </a:xfrm>
          <a:prstGeom prst="rect">
            <a:avLst/>
          </a:prstGeom>
          <a:noFill/>
        </p:spPr>
        <p:txBody>
          <a:bodyPr wrap="square" rtlCol="0">
            <a:spAutoFit/>
          </a:bodyPr>
          <a:lstStyle/>
          <a:p>
            <a:r>
              <a:rPr lang="en-US" sz="4400" dirty="0" smtClean="0"/>
              <a:t>Effect</a:t>
            </a:r>
            <a:endParaRPr lang="en-US" sz="4400" dirty="0"/>
          </a:p>
        </p:txBody>
      </p:sp>
      <p:sp>
        <p:nvSpPr>
          <p:cNvPr id="7" name="TextBox 6"/>
          <p:cNvSpPr txBox="1"/>
          <p:nvPr/>
        </p:nvSpPr>
        <p:spPr>
          <a:xfrm>
            <a:off x="3429000" y="2325469"/>
            <a:ext cx="2628900" cy="769441"/>
          </a:xfrm>
          <a:prstGeom prst="rect">
            <a:avLst/>
          </a:prstGeom>
          <a:noFill/>
        </p:spPr>
        <p:txBody>
          <a:bodyPr wrap="square" rtlCol="0">
            <a:spAutoFit/>
          </a:bodyPr>
          <a:lstStyle/>
          <a:p>
            <a:r>
              <a:rPr lang="en-US" sz="4400" dirty="0" smtClean="0"/>
              <a:t>Effect</a:t>
            </a:r>
            <a:endParaRPr lang="en-US" sz="4400" dirty="0"/>
          </a:p>
        </p:txBody>
      </p:sp>
      <p:cxnSp>
        <p:nvCxnSpPr>
          <p:cNvPr id="8" name="Straight Arrow Connector 7"/>
          <p:cNvCxnSpPr/>
          <p:nvPr/>
        </p:nvCxnSpPr>
        <p:spPr>
          <a:xfrm>
            <a:off x="4152900" y="1713131"/>
            <a:ext cx="0" cy="61233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Straight Arrow Connector 8"/>
          <p:cNvCxnSpPr/>
          <p:nvPr/>
        </p:nvCxnSpPr>
        <p:spPr>
          <a:xfrm>
            <a:off x="4114800" y="2969062"/>
            <a:ext cx="0" cy="61233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Straight Arrow Connector 9"/>
          <p:cNvCxnSpPr/>
          <p:nvPr/>
        </p:nvCxnSpPr>
        <p:spPr>
          <a:xfrm>
            <a:off x="4114800" y="4112062"/>
            <a:ext cx="0" cy="61233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9898247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533400" y="2133600"/>
            <a:ext cx="7924800" cy="5181600"/>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en-US" sz="3600" b="1" dirty="0" smtClean="0">
                <a:solidFill>
                  <a:schemeClr val="tx1"/>
                </a:solidFill>
              </a:rPr>
              <a:t>1.</a:t>
            </a:r>
            <a:r>
              <a:rPr lang="en-US" sz="3600" dirty="0" smtClean="0">
                <a:solidFill>
                  <a:schemeClr val="tx1"/>
                </a:solidFill>
              </a:rPr>
              <a:t>Don’t </a:t>
            </a:r>
            <a:r>
              <a:rPr lang="en-US" sz="3600" dirty="0" smtClean="0">
                <a:solidFill>
                  <a:schemeClr val="tx1"/>
                </a:solidFill>
              </a:rPr>
              <a:t>conclude that something is </a:t>
            </a:r>
            <a:r>
              <a:rPr lang="en-US" sz="3600" dirty="0" smtClean="0">
                <a:solidFill>
                  <a:schemeClr val="tx1"/>
                </a:solidFill>
              </a:rPr>
              <a:t>an </a:t>
            </a:r>
            <a:r>
              <a:rPr lang="en-US" sz="3600" dirty="0" smtClean="0">
                <a:solidFill>
                  <a:schemeClr val="tx1"/>
                </a:solidFill>
              </a:rPr>
              <a:t>effect merely because it follows something else.</a:t>
            </a:r>
          </a:p>
          <a:p>
            <a:pPr marL="45720" indent="0">
              <a:buNone/>
            </a:pPr>
            <a:endParaRPr lang="en-US" sz="3600" dirty="0" smtClean="0">
              <a:solidFill>
                <a:schemeClr val="tx1"/>
              </a:solidFill>
            </a:endParaRPr>
          </a:p>
          <a:p>
            <a:pPr marL="45720" indent="0">
              <a:buNone/>
            </a:pPr>
            <a:r>
              <a:rPr lang="en-US" sz="3600" b="1" dirty="0" smtClean="0">
                <a:solidFill>
                  <a:schemeClr val="tx1"/>
                </a:solidFill>
              </a:rPr>
              <a:t>2. </a:t>
            </a:r>
            <a:r>
              <a:rPr lang="en-US" sz="3600" dirty="0" smtClean="0">
                <a:solidFill>
                  <a:schemeClr val="tx1"/>
                </a:solidFill>
              </a:rPr>
              <a:t>Repeat keywords like cause, reason, effect, outcome and consequence.</a:t>
            </a:r>
          </a:p>
          <a:p>
            <a:pPr marL="45720" indent="0">
              <a:buNone/>
            </a:pPr>
            <a:endParaRPr lang="en-US" sz="3600" dirty="0" smtClean="0">
              <a:solidFill>
                <a:schemeClr val="tx1"/>
              </a:solidFill>
            </a:endParaRPr>
          </a:p>
        </p:txBody>
      </p:sp>
      <p:sp>
        <p:nvSpPr>
          <p:cNvPr id="2" name="TextBox 1"/>
          <p:cNvSpPr txBox="1"/>
          <p:nvPr/>
        </p:nvSpPr>
        <p:spPr>
          <a:xfrm>
            <a:off x="2286000" y="1074003"/>
            <a:ext cx="5105400"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Guidelines</a:t>
            </a:r>
            <a:r>
              <a:rPr lang="en-US" sz="48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1064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32672"/>
            <a:ext cx="7848600" cy="1477328"/>
          </a:xfrm>
          <a:prstGeom prst="rect">
            <a:avLst/>
          </a:prstGeom>
          <a:noFill/>
        </p:spPr>
        <p:txBody>
          <a:bodyPr wrap="square" rtlCol="0">
            <a:spAutoFit/>
          </a:bodyPr>
          <a:lstStyle/>
          <a:p>
            <a:r>
              <a:rPr lang="en-US" sz="3600" b="1" dirty="0"/>
              <a:t>3. </a:t>
            </a:r>
            <a:r>
              <a:rPr lang="en-US" sz="3600" dirty="0"/>
              <a:t>Brain storm through writing causes in one column and effects on another.</a:t>
            </a:r>
          </a:p>
          <a:p>
            <a:endParaRPr lang="en-US" dirty="0"/>
          </a:p>
        </p:txBody>
      </p:sp>
    </p:spTree>
    <p:extLst>
      <p:ext uri="{BB962C8B-B14F-4D97-AF65-F5344CB8AC3E}">
        <p14:creationId xmlns:p14="http://schemas.microsoft.com/office/powerpoint/2010/main" val="56372840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81" y="2209800"/>
            <a:ext cx="8478819" cy="3962400"/>
          </a:xfrm>
        </p:spPr>
        <p:txBody>
          <a:bodyPr>
            <a:noAutofit/>
          </a:bodyPr>
          <a:lstStyle/>
          <a:p>
            <a:pPr marL="182880" indent="0">
              <a:buNone/>
            </a:pPr>
            <a:r>
              <a:rPr lang="en-US" sz="3600" b="0" dirty="0" smtClean="0">
                <a:solidFill>
                  <a:schemeClr val="tx1"/>
                </a:solidFill>
                <a:effectLst/>
              </a:rPr>
              <a:t>Description </a:t>
            </a:r>
            <a:r>
              <a:rPr lang="en-US" sz="3600" b="0" dirty="0">
                <a:solidFill>
                  <a:schemeClr val="tx1"/>
                </a:solidFill>
                <a:effectLst/>
              </a:rPr>
              <a:t>is the reason which helps the reader to share an experience. You can have description in all kinds of essays, but you can also have an essay-length description that permits you to concentrate on improving the ability to convey sensory impressions in words</a:t>
            </a:r>
            <a:r>
              <a:rPr lang="en-US" sz="3600" b="0" dirty="0" smtClean="0">
                <a:solidFill>
                  <a:schemeClr val="tx1"/>
                </a:solidFill>
                <a:effectLst/>
              </a:rPr>
              <a:t>.</a:t>
            </a:r>
            <a:endParaRPr lang="en-US" sz="3600" b="0" dirty="0">
              <a:solidFill>
                <a:schemeClr val="tx1"/>
              </a:solidFill>
            </a:endParaRPr>
          </a:p>
        </p:txBody>
      </p:sp>
      <p:sp>
        <p:nvSpPr>
          <p:cNvPr id="3" name="TextBox 2"/>
          <p:cNvSpPr txBox="1"/>
          <p:nvPr/>
        </p:nvSpPr>
        <p:spPr>
          <a:xfrm>
            <a:off x="2209800" y="1302603"/>
            <a:ext cx="35052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Description:</a:t>
            </a:r>
            <a:endParaRPr lang="en-US" sz="4800" dirty="0"/>
          </a:p>
        </p:txBody>
      </p:sp>
    </p:spTree>
    <p:extLst>
      <p:ext uri="{BB962C8B-B14F-4D97-AF65-F5344CB8AC3E}">
        <p14:creationId xmlns:p14="http://schemas.microsoft.com/office/powerpoint/2010/main" val="404915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590800"/>
            <a:ext cx="8153400" cy="2971800"/>
          </a:xfrm>
        </p:spPr>
        <p:txBody>
          <a:bodyPr>
            <a:noAutofit/>
          </a:bodyPr>
          <a:lstStyle/>
          <a:p>
            <a:pPr>
              <a:tabLst>
                <a:tab pos="3716338" algn="l"/>
              </a:tabLst>
            </a:pPr>
            <a:r>
              <a:rPr lang="en-US" sz="3200" dirty="0">
                <a:solidFill>
                  <a:schemeClr val="tx1"/>
                </a:solidFill>
              </a:rPr>
              <a:t> </a:t>
            </a:r>
            <a:r>
              <a:rPr lang="en-US" sz="3200" b="1" dirty="0" smtClean="0">
                <a:solidFill>
                  <a:schemeClr val="tx1"/>
                </a:solidFill>
              </a:rPr>
              <a:t>1.</a:t>
            </a:r>
            <a:r>
              <a:rPr lang="en-US" sz="3200" dirty="0" smtClean="0">
                <a:solidFill>
                  <a:schemeClr val="tx1"/>
                </a:solidFill>
              </a:rPr>
              <a:t>Context </a:t>
            </a:r>
            <a:r>
              <a:rPr lang="en-US" sz="3200" dirty="0">
                <a:solidFill>
                  <a:schemeClr val="tx1"/>
                </a:solidFill>
              </a:rPr>
              <a:t>and choice is always important. Try to choose words in </a:t>
            </a:r>
            <a:r>
              <a:rPr lang="en-US" sz="3600" dirty="0">
                <a:solidFill>
                  <a:schemeClr val="tx1"/>
                </a:solidFill>
              </a:rPr>
              <a:t>association</a:t>
            </a:r>
            <a:r>
              <a:rPr lang="en-US" sz="3200" dirty="0">
                <a:solidFill>
                  <a:schemeClr val="tx1"/>
                </a:solidFill>
              </a:rPr>
              <a:t> </a:t>
            </a:r>
            <a:r>
              <a:rPr lang="en-US" sz="3200" dirty="0" smtClean="0">
                <a:solidFill>
                  <a:schemeClr val="tx1"/>
                </a:solidFill>
              </a:rPr>
              <a:t>with </a:t>
            </a:r>
            <a:r>
              <a:rPr lang="en-US" sz="3200" dirty="0">
                <a:solidFill>
                  <a:schemeClr val="tx1"/>
                </a:solidFill>
              </a:rPr>
              <a:t>objective description</a:t>
            </a:r>
            <a:r>
              <a:rPr lang="en-US" sz="3200" dirty="0" smtClean="0">
                <a:solidFill>
                  <a:schemeClr val="tx1"/>
                </a:solidFill>
              </a:rPr>
              <a:t>.</a:t>
            </a:r>
          </a:p>
          <a:p>
            <a:pPr>
              <a:tabLst>
                <a:tab pos="3716338" algn="l"/>
              </a:tabLst>
            </a:pPr>
            <a:endParaRPr lang="en-US" sz="3200" dirty="0">
              <a:solidFill>
                <a:schemeClr val="tx1"/>
              </a:solidFill>
            </a:endParaRPr>
          </a:p>
        </p:txBody>
      </p:sp>
      <p:sp>
        <p:nvSpPr>
          <p:cNvPr id="2" name="TextBox 1"/>
          <p:cNvSpPr txBox="1"/>
          <p:nvPr/>
        </p:nvSpPr>
        <p:spPr>
          <a:xfrm>
            <a:off x="2286000" y="1302603"/>
            <a:ext cx="44196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Guidelines</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2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2693</TotalTime>
  <Words>2404</Words>
  <Application>Microsoft Office PowerPoint</Application>
  <PresentationFormat>On-screen Show (4:3)</PresentationFormat>
  <Paragraphs>405</Paragraphs>
  <Slides>102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102</vt:i4>
      </vt:variant>
    </vt:vector>
  </HeadingPairs>
  <TitlesOfParts>
    <vt:vector size="110" baseType="lpstr">
      <vt:lpstr>Adobe Heiti Std R</vt:lpstr>
      <vt:lpstr>Arial</vt:lpstr>
      <vt:lpstr>Calibri</vt:lpstr>
      <vt:lpstr>Cambria</vt:lpstr>
      <vt:lpstr>Georgia</vt:lpstr>
      <vt:lpstr>Wingdings</vt:lpstr>
      <vt:lpstr>Wingdings 2</vt: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1st paragraph in introductory paragraph, …….. which an essay seems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Should be …… (shouldn’t  introduce material not covered in the essay)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Transition signals are important not only within paragraph but also between paragraphs. If you write … or more paragraphs, you need to show the relationship between you  first and second paragraph between you second and third paragraph and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5.consider the exception. Either mention every group or limit your subject by mentioning major one for example. “Major religions in my city”. This topic eliminates some exceptional religions. </vt:lpstr>
      <vt:lpstr>PowerPoint Presentation</vt:lpstr>
      <vt:lpstr>PowerPoint Presentation</vt:lpstr>
      <vt:lpstr>PowerPoint Presentation</vt:lpstr>
      <vt:lpstr>PowerPoint Presentation</vt:lpstr>
      <vt:lpstr>A. point of comparison or contrast      1.subject one      2.subject two  B. point of comparison or contrast      1.subject one      2.subject two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Description is the reason which helps the reader to share an experience. You can have description in all kinds of essays, but you can also have an essay-length description that permits you to concentrate on improving the ability to convey sensory impressions in words.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fateme</dc:creator>
  <cp:lastModifiedBy>MRT www.Win2Farsi.com</cp:lastModifiedBy>
  <cp:revision>342</cp:revision>
  <dcterms:created xsi:type="dcterms:W3CDTF">2014-03-04T14:04:53Z</dcterms:created>
  <dcterms:modified xsi:type="dcterms:W3CDTF">2015-11-01T12:40:31Z</dcterms:modified>
</cp:coreProperties>
</file>